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9"/>
  </p:notesMasterIdLst>
  <p:handoutMasterIdLst>
    <p:handoutMasterId r:id="rId50"/>
  </p:handoutMasterIdLst>
  <p:sldIdLst>
    <p:sldId id="256" r:id="rId2"/>
    <p:sldId id="257" r:id="rId3"/>
    <p:sldId id="273" r:id="rId4"/>
    <p:sldId id="310" r:id="rId5"/>
    <p:sldId id="274" r:id="rId6"/>
    <p:sldId id="275" r:id="rId7"/>
    <p:sldId id="309" r:id="rId8"/>
    <p:sldId id="277" r:id="rId9"/>
    <p:sldId id="276" r:id="rId10"/>
    <p:sldId id="278" r:id="rId11"/>
    <p:sldId id="279" r:id="rId12"/>
    <p:sldId id="280" r:id="rId13"/>
    <p:sldId id="281" r:id="rId14"/>
    <p:sldId id="284" r:id="rId15"/>
    <p:sldId id="311" r:id="rId16"/>
    <p:sldId id="283" r:id="rId17"/>
    <p:sldId id="313" r:id="rId18"/>
    <p:sldId id="282" r:id="rId19"/>
    <p:sldId id="314" r:id="rId20"/>
    <p:sldId id="286" r:id="rId21"/>
    <p:sldId id="287" r:id="rId22"/>
    <p:sldId id="285" r:id="rId23"/>
    <p:sldId id="288" r:id="rId24"/>
    <p:sldId id="293" r:id="rId25"/>
    <p:sldId id="289" r:id="rId26"/>
    <p:sldId id="299" r:id="rId27"/>
    <p:sldId id="300" r:id="rId28"/>
    <p:sldId id="301" r:id="rId29"/>
    <p:sldId id="302" r:id="rId30"/>
    <p:sldId id="305" r:id="rId31"/>
    <p:sldId id="306" r:id="rId32"/>
    <p:sldId id="308" r:id="rId33"/>
    <p:sldId id="294" r:id="rId34"/>
    <p:sldId id="295" r:id="rId35"/>
    <p:sldId id="290" r:id="rId36"/>
    <p:sldId id="296" r:id="rId37"/>
    <p:sldId id="297" r:id="rId38"/>
    <p:sldId id="304" r:id="rId39"/>
    <p:sldId id="298" r:id="rId40"/>
    <p:sldId id="307" r:id="rId41"/>
    <p:sldId id="303" r:id="rId42"/>
    <p:sldId id="292" r:id="rId43"/>
    <p:sldId id="271" r:id="rId44"/>
    <p:sldId id="269" r:id="rId45"/>
    <p:sldId id="272" r:id="rId46"/>
    <p:sldId id="268" r:id="rId47"/>
    <p:sldId id="26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3F48B4-92C0-46E8-BC42-C7369A58A678}">
          <p14:sldIdLst>
            <p14:sldId id="256"/>
            <p14:sldId id="257"/>
            <p14:sldId id="273"/>
            <p14:sldId id="310"/>
            <p14:sldId id="274"/>
            <p14:sldId id="275"/>
            <p14:sldId id="309"/>
            <p14:sldId id="277"/>
            <p14:sldId id="276"/>
            <p14:sldId id="278"/>
            <p14:sldId id="279"/>
            <p14:sldId id="280"/>
            <p14:sldId id="281"/>
            <p14:sldId id="284"/>
            <p14:sldId id="311"/>
            <p14:sldId id="283"/>
            <p14:sldId id="313"/>
            <p14:sldId id="282"/>
            <p14:sldId id="314"/>
            <p14:sldId id="286"/>
            <p14:sldId id="287"/>
            <p14:sldId id="285"/>
            <p14:sldId id="288"/>
            <p14:sldId id="293"/>
            <p14:sldId id="289"/>
            <p14:sldId id="299"/>
            <p14:sldId id="300"/>
            <p14:sldId id="301"/>
            <p14:sldId id="302"/>
            <p14:sldId id="305"/>
            <p14:sldId id="306"/>
            <p14:sldId id="308"/>
            <p14:sldId id="294"/>
            <p14:sldId id="295"/>
            <p14:sldId id="290"/>
            <p14:sldId id="296"/>
            <p14:sldId id="297"/>
            <p14:sldId id="304"/>
            <p14:sldId id="298"/>
            <p14:sldId id="307"/>
            <p14:sldId id="303"/>
            <p14:sldId id="292"/>
          </p14:sldIdLst>
        </p14:section>
        <p14:section name="Final Slides" id="{21A3F154-8894-4F05-8548-41F96316AFB8}">
          <p14:sldIdLst>
            <p14:sldId id="271"/>
            <p14:sldId id="269"/>
            <p14:sldId id="272"/>
            <p14:sldId id="268"/>
            <p14:sldId id="26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00785A"/>
    <a:srgbClr val="6430A6"/>
    <a:srgbClr val="003883"/>
    <a:srgbClr val="00FFCC"/>
    <a:srgbClr val="666666"/>
    <a:srgbClr val="D70925"/>
    <a:srgbClr val="E31837"/>
    <a:srgbClr val="CCCC00"/>
    <a:srgbClr val="CF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88546" autoAdjust="0"/>
  </p:normalViewPr>
  <p:slideViewPr>
    <p:cSldViewPr snapToGrid="0">
      <p:cViewPr varScale="1">
        <p:scale>
          <a:sx n="138" d="100"/>
          <a:sy n="138" d="100"/>
        </p:scale>
        <p:origin x="792" y="120"/>
      </p:cViewPr>
      <p:guideLst>
        <p:guide orient="horz" pos="2160"/>
        <p:guide pos="3840"/>
      </p:guideLst>
    </p:cSldViewPr>
  </p:slideViewPr>
  <p:notesTextViewPr>
    <p:cViewPr>
      <p:scale>
        <a:sx n="1" d="1"/>
        <a:sy n="1" d="1"/>
      </p:scale>
      <p:origin x="0" y="0"/>
    </p:cViewPr>
  </p:notesTextViewPr>
  <p:notesViewPr>
    <p:cSldViewPr snapToGrid="0">
      <p:cViewPr varScale="1">
        <p:scale>
          <a:sx n="99" d="100"/>
          <a:sy n="99" d="100"/>
        </p:scale>
        <p:origin x="-3492" y="-96"/>
      </p:cViewPr>
      <p:guideLst>
        <p:guide orient="horz" pos="2880"/>
        <p:guide pos="2160"/>
      </p:guideLst>
    </p:cSldViewPr>
  </p:notesViewPr>
  <p:gridSpacing cx="360045" cy="36004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BA3EAA0-42D0-44C3-88A3-2DD2E0506822}" type="datetimeFigureOut">
              <a:rPr lang="en-GB" smtClean="0"/>
              <a:t>27/02/2018</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5A16E9-C67C-46CC-B1F4-B4D9263C9D5A}" type="slidenum">
              <a:rPr lang="en-GB" smtClean="0"/>
              <a:t>‹#›</a:t>
            </a:fld>
            <a:endParaRPr lang="en-GB"/>
          </a:p>
        </p:txBody>
      </p:sp>
    </p:spTree>
    <p:extLst>
      <p:ext uri="{BB962C8B-B14F-4D97-AF65-F5344CB8AC3E}">
        <p14:creationId xmlns:p14="http://schemas.microsoft.com/office/powerpoint/2010/main" val="27869577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63A6A9-F7FB-40F9-A6EF-D79566C0BDEC}" type="datetimeFigureOut">
              <a:rPr lang="en-GB" smtClean="0"/>
              <a:t>27/02/2018</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8F6583-F9F8-4635-95FE-FC57EE1259B8}" type="slidenum">
              <a:rPr lang="en-GB" smtClean="0"/>
              <a:t>‹#›</a:t>
            </a:fld>
            <a:endParaRPr lang="en-GB"/>
          </a:p>
        </p:txBody>
      </p:sp>
    </p:spTree>
    <p:extLst>
      <p:ext uri="{BB962C8B-B14F-4D97-AF65-F5344CB8AC3E}">
        <p14:creationId xmlns:p14="http://schemas.microsoft.com/office/powerpoint/2010/main" val="3645167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58F6583-F9F8-4635-95FE-FC57EE1259B8}" type="slidenum">
              <a:rPr lang="en-GB" smtClean="0"/>
              <a:t>2</a:t>
            </a:fld>
            <a:endParaRPr lang="en-GB"/>
          </a:p>
        </p:txBody>
      </p:sp>
    </p:spTree>
    <p:extLst>
      <p:ext uri="{BB962C8B-B14F-4D97-AF65-F5344CB8AC3E}">
        <p14:creationId xmlns:p14="http://schemas.microsoft.com/office/powerpoint/2010/main" val="149084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http://whatis.techtarget.com/definition/Turing-Test</a:t>
            </a:r>
          </a:p>
        </p:txBody>
      </p:sp>
      <p:sp>
        <p:nvSpPr>
          <p:cNvPr id="4" name="Slide Number Placeholder 3"/>
          <p:cNvSpPr>
            <a:spLocks noGrp="1"/>
          </p:cNvSpPr>
          <p:nvPr>
            <p:ph type="sldNum" sz="quarter" idx="10"/>
          </p:nvPr>
        </p:nvSpPr>
        <p:spPr/>
        <p:txBody>
          <a:bodyPr/>
          <a:lstStyle/>
          <a:p>
            <a:fld id="{D58F6583-F9F8-4635-95FE-FC57EE1259B8}" type="slidenum">
              <a:rPr lang="en-GB" smtClean="0"/>
              <a:t>4</a:t>
            </a:fld>
            <a:endParaRPr lang="en-GB"/>
          </a:p>
        </p:txBody>
      </p:sp>
    </p:spTree>
    <p:extLst>
      <p:ext uri="{BB962C8B-B14F-4D97-AF65-F5344CB8AC3E}">
        <p14:creationId xmlns:p14="http://schemas.microsoft.com/office/powerpoint/2010/main" val="2230134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cap="all" dirty="0">
                <a:solidFill>
                  <a:schemeClr val="tx1"/>
                </a:solidFill>
                <a:effectLst/>
                <a:latin typeface="+mn-lt"/>
                <a:ea typeface="+mn-ea"/>
                <a:cs typeface="+mn-cs"/>
              </a:rPr>
              <a:t>GENUINE HONDA CIVIC 1.8 PETROL CLUTCH KIT-2007-2011</a:t>
            </a:r>
          </a:p>
          <a:p>
            <a:endParaRPr lang="en-GB" dirty="0"/>
          </a:p>
        </p:txBody>
      </p:sp>
      <p:sp>
        <p:nvSpPr>
          <p:cNvPr id="4" name="Slide Number Placeholder 3"/>
          <p:cNvSpPr>
            <a:spLocks noGrp="1"/>
          </p:cNvSpPr>
          <p:nvPr>
            <p:ph type="sldNum" sz="quarter" idx="10"/>
          </p:nvPr>
        </p:nvSpPr>
        <p:spPr/>
        <p:txBody>
          <a:bodyPr/>
          <a:lstStyle/>
          <a:p>
            <a:fld id="{D58F6583-F9F8-4635-95FE-FC57EE1259B8}" type="slidenum">
              <a:rPr lang="en-GB" smtClean="0"/>
              <a:t>7</a:t>
            </a:fld>
            <a:endParaRPr lang="en-GB"/>
          </a:p>
        </p:txBody>
      </p:sp>
    </p:spTree>
    <p:extLst>
      <p:ext uri="{BB962C8B-B14F-4D97-AF65-F5344CB8AC3E}">
        <p14:creationId xmlns:p14="http://schemas.microsoft.com/office/powerpoint/2010/main" val="6975305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2" descr="http://www.wired.com/wp-content/uploads/2014/11/ff_unreal4_first.jp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53000"/>
                    </a14:imgEffect>
                  </a14:imgLayer>
                </a14:imgProps>
              </a:ext>
              <a:ext uri="{28A0092B-C50C-407E-A947-70E740481C1C}">
                <a14:useLocalDpi xmlns:a14="http://schemas.microsoft.com/office/drawing/2010/main" val="0"/>
              </a:ext>
            </a:extLst>
          </a:blip>
          <a:srcRect/>
          <a:stretch>
            <a:fillRect/>
          </a:stretch>
        </p:blipFill>
        <p:spPr bwMode="auto">
          <a:xfrm>
            <a:off x="0" y="-2"/>
            <a:ext cx="12192000" cy="68153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640080" y="2863631"/>
            <a:ext cx="10027920" cy="646331"/>
          </a:xfrm>
          <a:solidFill>
            <a:schemeClr val="accent1"/>
          </a:solidFill>
        </p:spPr>
        <p:txBody>
          <a:bodyPr wrap="none" lIns="90000" anchor="b">
            <a:spAutoFit/>
          </a:bodyPr>
          <a:lstStyle>
            <a:lvl1pPr algn="l">
              <a:defRPr sz="4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endParaRPr lang="en-GB" dirty="0"/>
          </a:p>
        </p:txBody>
      </p:sp>
      <p:sp>
        <p:nvSpPr>
          <p:cNvPr id="3" name="Subtitle 2"/>
          <p:cNvSpPr>
            <a:spLocks noGrp="1"/>
          </p:cNvSpPr>
          <p:nvPr>
            <p:ph type="subTitle" idx="1" hasCustomPrompt="1"/>
          </p:nvPr>
        </p:nvSpPr>
        <p:spPr>
          <a:xfrm>
            <a:off x="648393" y="3602038"/>
            <a:ext cx="3961213" cy="414044"/>
          </a:xfrm>
          <a:solidFill>
            <a:schemeClr val="bg1"/>
          </a:solidFill>
        </p:spPr>
        <p:txBody>
          <a:bodyPr wrap="none">
            <a:spAutoFit/>
          </a:bodyPr>
          <a:lstStyle>
            <a:lvl1pPr marL="0" indent="0" algn="l">
              <a:buNone/>
              <a:tabLst>
                <a:tab pos="1346200" algn="l"/>
              </a:tabLst>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p:cNvSpPr>
            <a:spLocks noGrp="1"/>
          </p:cNvSpPr>
          <p:nvPr>
            <p:ph type="dt" sz="half" idx="10"/>
          </p:nvPr>
        </p:nvSpPr>
        <p:spPr/>
        <p:txBody>
          <a:bodyPr/>
          <a:lstStyle/>
          <a:p>
            <a:r>
              <a:rPr lang="en-US"/>
              <a:t>Lesson 7</a:t>
            </a:r>
            <a:endParaRPr lang="en-GB"/>
          </a:p>
        </p:txBody>
      </p:sp>
      <p:sp>
        <p:nvSpPr>
          <p:cNvPr id="5" name="Footer Placeholder 4"/>
          <p:cNvSpPr>
            <a:spLocks noGrp="1"/>
          </p:cNvSpPr>
          <p:nvPr>
            <p:ph type="ftr" sz="quarter" idx="11"/>
          </p:nvPr>
        </p:nvSpPr>
        <p:spPr/>
        <p:txBody>
          <a:bodyPr/>
          <a:lstStyle/>
          <a:p>
            <a:r>
              <a:rPr lang="en-GB"/>
              <a:t>AI 1</a:t>
            </a:r>
            <a:endParaRPr lang="en-GB" dirty="0"/>
          </a:p>
        </p:txBody>
      </p:sp>
      <p:sp>
        <p:nvSpPr>
          <p:cNvPr id="13" name="Slide Number Placeholder 5"/>
          <p:cNvSpPr>
            <a:spLocks noGrp="1"/>
          </p:cNvSpPr>
          <p:nvPr>
            <p:ph type="sldNum" sz="quarter" idx="12"/>
          </p:nvPr>
        </p:nvSpPr>
        <p:spPr>
          <a:xfrm>
            <a:off x="8610616" y="6355885"/>
            <a:ext cx="2743200" cy="365125"/>
          </a:xfrm>
        </p:spPr>
        <p:txBody>
          <a:bodyPr/>
          <a:lstStyle/>
          <a:p>
            <a:fld id="{21C5D830-FC1E-4257-A8C9-800695176662}" type="slidenum">
              <a:rPr lang="en-GB" smtClean="0"/>
              <a:t>‹#›</a:t>
            </a:fld>
            <a:endParaRPr lang="en-GB"/>
          </a:p>
        </p:txBody>
      </p:sp>
      <p:pic>
        <p:nvPicPr>
          <p:cNvPr id="19" name="Picture 2" descr="F:\Staffs Uni\Resources\Staffs Uni Red Logo Print Version.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66662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a:t>
            </a:fld>
            <a:endParaRPr lang="en-GB"/>
          </a:p>
        </p:txBody>
      </p:sp>
      <p:pic>
        <p:nvPicPr>
          <p:cNvPr id="6" name="Picture 2" descr="F:\Staffs Uni\Resources\Staffs Uni Red Logo Print Version.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282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a:t>
            </a:fld>
            <a:endParaRPr lang="en-GB"/>
          </a:p>
        </p:txBody>
      </p:sp>
      <p:pic>
        <p:nvPicPr>
          <p:cNvPr id="6" name="Picture 2" descr="F:\Staffs Uni\Resources\Staffs Uni Red Logo Print Version.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651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Lesson 7</a:t>
            </a:r>
            <a:endParaRPr lang="en-GB"/>
          </a:p>
        </p:txBody>
      </p:sp>
      <p:sp>
        <p:nvSpPr>
          <p:cNvPr id="3" name="Footer Placeholder 2"/>
          <p:cNvSpPr>
            <a:spLocks noGrp="1"/>
          </p:cNvSpPr>
          <p:nvPr>
            <p:ph type="ftr" sz="quarter" idx="11"/>
          </p:nvPr>
        </p:nvSpPr>
        <p:spPr/>
        <p:txBody>
          <a:bodyPr/>
          <a:lstStyle/>
          <a:p>
            <a:r>
              <a:rPr lang="en-GB"/>
              <a:t>AI 1</a:t>
            </a:r>
          </a:p>
        </p:txBody>
      </p:sp>
      <p:sp>
        <p:nvSpPr>
          <p:cNvPr id="4" name="Slide Number Placeholder 3"/>
          <p:cNvSpPr>
            <a:spLocks noGrp="1"/>
          </p:cNvSpPr>
          <p:nvPr>
            <p:ph type="sldNum" sz="quarter" idx="12"/>
          </p:nvPr>
        </p:nvSpPr>
        <p:spPr/>
        <p:txBody>
          <a:bodyPr/>
          <a:lstStyle/>
          <a:p>
            <a:fld id="{21C5D830-FC1E-4257-A8C9-800695176662}" type="slidenum">
              <a:rPr lang="en-GB" smtClean="0"/>
              <a:t>‹#›</a:t>
            </a:fld>
            <a:endParaRPr lang="en-GB"/>
          </a:p>
        </p:txBody>
      </p:sp>
      <p:pic>
        <p:nvPicPr>
          <p:cNvPr id="5" name="Picture 2" descr="F:\Staffs Uni\Resources\Staffs Uni Red Logo Print Version.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034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7200"/>
            <a:ext cx="4772967" cy="1421928"/>
          </a:xfrm>
        </p:spPr>
        <p:txBody>
          <a:bodyPr wrap="square" anchor="t" anchorCtr="0">
            <a:spAutoFit/>
          </a:bodyPr>
          <a:lstStyle>
            <a:lvl1pPr>
              <a:defRPr sz="3200"/>
            </a:lvl1pPr>
          </a:lstStyle>
          <a:p>
            <a:r>
              <a:rPr lang="en-US" dirty="0"/>
              <a:t>CLICK TO EDIT MASTER TITLE STYLE</a:t>
            </a:r>
            <a:endParaRPr lang="en-GB" dirty="0"/>
          </a:p>
        </p:txBody>
      </p:sp>
      <p:sp>
        <p:nvSpPr>
          <p:cNvPr id="3" name="Content Placeholder 2"/>
          <p:cNvSpPr>
            <a:spLocks noGrp="1"/>
          </p:cNvSpPr>
          <p:nvPr>
            <p:ph idx="1"/>
          </p:nvPr>
        </p:nvSpPr>
        <p:spPr>
          <a:xfrm>
            <a:off x="5183188" y="457201"/>
            <a:ext cx="6172200" cy="5403850"/>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Lesson 7</a:t>
            </a:r>
            <a:endParaRPr lang="en-GB"/>
          </a:p>
        </p:txBody>
      </p:sp>
      <p:sp>
        <p:nvSpPr>
          <p:cNvPr id="6" name="Footer Placeholder 5"/>
          <p:cNvSpPr>
            <a:spLocks noGrp="1"/>
          </p:cNvSpPr>
          <p:nvPr>
            <p:ph type="ftr" sz="quarter" idx="11"/>
          </p:nvPr>
        </p:nvSpPr>
        <p:spPr/>
        <p:txBody>
          <a:bodyPr/>
          <a:lstStyle/>
          <a:p>
            <a:r>
              <a:rPr lang="en-GB"/>
              <a:t>AI 1</a:t>
            </a:r>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8" name="Picture 2" descr="F:\Staffs Uni\Resources\Staffs Uni Red Logo Print Version.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222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RE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457201"/>
            <a:ext cx="6172200" cy="5403850"/>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Lesson 7</a:t>
            </a:r>
            <a:endParaRPr lang="en-GB"/>
          </a:p>
        </p:txBody>
      </p:sp>
      <p:sp>
        <p:nvSpPr>
          <p:cNvPr id="6" name="Footer Placeholder 5"/>
          <p:cNvSpPr>
            <a:spLocks noGrp="1"/>
          </p:cNvSpPr>
          <p:nvPr>
            <p:ph type="ftr" sz="quarter" idx="11"/>
          </p:nvPr>
        </p:nvSpPr>
        <p:spPr/>
        <p:txBody>
          <a:bodyPr/>
          <a:lstStyle/>
          <a:p>
            <a:r>
              <a:rPr lang="en-GB"/>
              <a:t>AI 1</a:t>
            </a:r>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8" name="Picture 2" descr="F:\Staffs Uni\Resources\Staffs Uni Red Logo Print Version.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a:xfrm>
            <a:off x="0" y="457200"/>
            <a:ext cx="4772967" cy="1421928"/>
          </a:xfrm>
          <a:solidFill>
            <a:srgbClr val="D70925"/>
          </a:solidFill>
        </p:spPr>
        <p:txBody>
          <a:bodyPr wrap="square" anchor="t" anchorCtr="0">
            <a:spAutoFit/>
          </a:bodyPr>
          <a:lstStyle>
            <a:lvl1pPr>
              <a:defRPr sz="320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26647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465513"/>
            <a:ext cx="6172200" cy="53955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Lesson 7</a:t>
            </a:r>
            <a:endParaRPr lang="en-GB"/>
          </a:p>
        </p:txBody>
      </p:sp>
      <p:sp>
        <p:nvSpPr>
          <p:cNvPr id="6" name="Footer Placeholder 5"/>
          <p:cNvSpPr>
            <a:spLocks noGrp="1"/>
          </p:cNvSpPr>
          <p:nvPr>
            <p:ph type="ftr" sz="quarter" idx="11"/>
          </p:nvPr>
        </p:nvSpPr>
        <p:spPr/>
        <p:txBody>
          <a:bodyPr/>
          <a:lstStyle/>
          <a:p>
            <a:r>
              <a:rPr lang="en-GB"/>
              <a:t>AI 1</a:t>
            </a:r>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9" name="Picture 2" descr="F:\Staffs Uni\Resources\Staffs Uni Red Logo Print Version.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hasCustomPrompt="1"/>
          </p:nvPr>
        </p:nvSpPr>
        <p:spPr>
          <a:xfrm>
            <a:off x="0" y="457200"/>
            <a:ext cx="4772967" cy="1421928"/>
          </a:xfrm>
        </p:spPr>
        <p:txBody>
          <a:bodyPr wrap="square" anchor="t" anchorCtr="0">
            <a:spAutoFit/>
          </a:bodyPr>
          <a:lstStyle>
            <a:lvl1pPr>
              <a:defRPr sz="3200"/>
            </a:lvl1pPr>
          </a:lstStyle>
          <a:p>
            <a:r>
              <a:rPr lang="en-US" dirty="0"/>
              <a:t>CLICK TO EDIT MASTER TITLE STYLE</a:t>
            </a:r>
            <a:endParaRPr lang="en-GB" dirty="0"/>
          </a:p>
        </p:txBody>
      </p:sp>
    </p:spTree>
    <p:extLst>
      <p:ext uri="{BB962C8B-B14F-4D97-AF65-F5344CB8AC3E}">
        <p14:creationId xmlns:p14="http://schemas.microsoft.com/office/powerpoint/2010/main" val="3337730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RED">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465513"/>
            <a:ext cx="6172200" cy="53955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Lesson 7</a:t>
            </a:r>
            <a:endParaRPr lang="en-GB"/>
          </a:p>
        </p:txBody>
      </p:sp>
      <p:sp>
        <p:nvSpPr>
          <p:cNvPr id="6" name="Footer Placeholder 5"/>
          <p:cNvSpPr>
            <a:spLocks noGrp="1"/>
          </p:cNvSpPr>
          <p:nvPr>
            <p:ph type="ftr" sz="quarter" idx="11"/>
          </p:nvPr>
        </p:nvSpPr>
        <p:spPr/>
        <p:txBody>
          <a:bodyPr/>
          <a:lstStyle/>
          <a:p>
            <a:r>
              <a:rPr lang="en-GB"/>
              <a:t>AI 1</a:t>
            </a:r>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9" name="Picture 2" descr="F:\Staffs Uni\Resources\Staffs Uni Red Logo Print Version.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hasCustomPrompt="1"/>
          </p:nvPr>
        </p:nvSpPr>
        <p:spPr>
          <a:xfrm>
            <a:off x="0" y="457200"/>
            <a:ext cx="4772967" cy="1421928"/>
          </a:xfrm>
          <a:solidFill>
            <a:srgbClr val="D70925"/>
          </a:solidFill>
        </p:spPr>
        <p:txBody>
          <a:bodyPr wrap="square" anchor="t" anchorCtr="0">
            <a:spAutoFit/>
          </a:bodyPr>
          <a:lstStyle>
            <a:lvl1pPr>
              <a:defRPr sz="320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5930309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r>
              <a:rPr lang="en-US"/>
              <a:t>Lesson 7</a:t>
            </a:r>
            <a:endParaRPr lang="en-GB"/>
          </a:p>
        </p:txBody>
      </p:sp>
      <p:sp>
        <p:nvSpPr>
          <p:cNvPr id="5" name="Footer Placeholder 4"/>
          <p:cNvSpPr>
            <a:spLocks noGrp="1"/>
          </p:cNvSpPr>
          <p:nvPr>
            <p:ph type="ftr" sz="quarter" idx="11"/>
          </p:nvPr>
        </p:nvSpPr>
        <p:spPr/>
        <p:txBody>
          <a:bodyPr/>
          <a:lstStyle/>
          <a:p>
            <a:r>
              <a:rPr lang="en-GB"/>
              <a:t>AI 1</a:t>
            </a:r>
          </a:p>
        </p:txBody>
      </p:sp>
      <p:sp>
        <p:nvSpPr>
          <p:cNvPr id="6" name="Slide Number Placeholder 5"/>
          <p:cNvSpPr>
            <a:spLocks noGrp="1"/>
          </p:cNvSpPr>
          <p:nvPr>
            <p:ph type="sldNum" sz="quarter" idx="12"/>
          </p:nvPr>
        </p:nvSpPr>
        <p:spPr/>
        <p:txBody>
          <a:bodyPr/>
          <a:lstStyle/>
          <a:p>
            <a:fld id="{21C5D830-FC1E-4257-A8C9-800695176662}" type="slidenum">
              <a:rPr lang="en-GB" smtClean="0"/>
              <a:t>‹#›</a:t>
            </a:fld>
            <a:endParaRPr lang="en-GB"/>
          </a:p>
        </p:txBody>
      </p:sp>
    </p:spTree>
    <p:extLst>
      <p:ext uri="{BB962C8B-B14F-4D97-AF65-F5344CB8AC3E}">
        <p14:creationId xmlns:p14="http://schemas.microsoft.com/office/powerpoint/2010/main" val="1257465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r>
              <a:rPr lang="en-US"/>
              <a:t>Lesson 7</a:t>
            </a:r>
            <a:endParaRPr lang="en-GB"/>
          </a:p>
        </p:txBody>
      </p:sp>
      <p:sp>
        <p:nvSpPr>
          <p:cNvPr id="5" name="Footer Placeholder 4"/>
          <p:cNvSpPr>
            <a:spLocks noGrp="1"/>
          </p:cNvSpPr>
          <p:nvPr>
            <p:ph type="ftr" sz="quarter" idx="11"/>
          </p:nvPr>
        </p:nvSpPr>
        <p:spPr/>
        <p:txBody>
          <a:bodyPr/>
          <a:lstStyle/>
          <a:p>
            <a:r>
              <a:rPr lang="en-GB"/>
              <a:t>AI 1</a:t>
            </a:r>
          </a:p>
        </p:txBody>
      </p:sp>
      <p:sp>
        <p:nvSpPr>
          <p:cNvPr id="6" name="Slide Number Placeholder 5"/>
          <p:cNvSpPr>
            <a:spLocks noGrp="1"/>
          </p:cNvSpPr>
          <p:nvPr>
            <p:ph type="sldNum" sz="quarter" idx="12"/>
          </p:nvPr>
        </p:nvSpPr>
        <p:spPr/>
        <p:txBody>
          <a:bodyPr/>
          <a:lstStyle/>
          <a:p>
            <a:fld id="{21C5D830-FC1E-4257-A8C9-800695176662}" type="slidenum">
              <a:rPr lang="en-GB" smtClean="0"/>
              <a:t>‹#›</a:t>
            </a:fld>
            <a:endParaRPr lang="en-GB"/>
          </a:p>
        </p:txBody>
      </p:sp>
    </p:spTree>
    <p:extLst>
      <p:ext uri="{BB962C8B-B14F-4D97-AF65-F5344CB8AC3E}">
        <p14:creationId xmlns:p14="http://schemas.microsoft.com/office/powerpoint/2010/main" val="667368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10091650" y="0"/>
            <a:ext cx="1262149" cy="6176963"/>
          </a:xfrm>
        </p:spPr>
        <p:txBody>
          <a:bodyPr vert="eaVert"/>
          <a:lstStyle/>
          <a:p>
            <a:r>
              <a:rPr lang="en-US" dirty="0"/>
              <a:t>CLICK TO EDIT MASTER TITLE STYLE</a:t>
            </a:r>
            <a:endParaRPr lang="en-GB" dirty="0"/>
          </a:p>
        </p:txBody>
      </p:sp>
      <p:sp>
        <p:nvSpPr>
          <p:cNvPr id="3" name="Vertical Text Placeholder 2"/>
          <p:cNvSpPr>
            <a:spLocks noGrp="1"/>
          </p:cNvSpPr>
          <p:nvPr>
            <p:ph type="body" orient="vert" idx="1"/>
          </p:nvPr>
        </p:nvSpPr>
        <p:spPr>
          <a:xfrm>
            <a:off x="838199" y="365125"/>
            <a:ext cx="9253452"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r>
              <a:rPr lang="en-US"/>
              <a:t>Lesson 7</a:t>
            </a:r>
            <a:endParaRPr lang="en-GB"/>
          </a:p>
        </p:txBody>
      </p:sp>
      <p:sp>
        <p:nvSpPr>
          <p:cNvPr id="5" name="Footer Placeholder 4"/>
          <p:cNvSpPr>
            <a:spLocks noGrp="1"/>
          </p:cNvSpPr>
          <p:nvPr>
            <p:ph type="ftr" sz="quarter" idx="11"/>
          </p:nvPr>
        </p:nvSpPr>
        <p:spPr/>
        <p:txBody>
          <a:bodyPr/>
          <a:lstStyle/>
          <a:p>
            <a:r>
              <a:rPr lang="en-GB"/>
              <a:t>AI 1</a:t>
            </a:r>
          </a:p>
        </p:txBody>
      </p:sp>
      <p:sp>
        <p:nvSpPr>
          <p:cNvPr id="6" name="Slide Number Placeholder 5"/>
          <p:cNvSpPr>
            <a:spLocks noGrp="1"/>
          </p:cNvSpPr>
          <p:nvPr>
            <p:ph type="sldNum" sz="quarter" idx="12"/>
          </p:nvPr>
        </p:nvSpPr>
        <p:spPr/>
        <p:txBody>
          <a:bodyPr/>
          <a:lstStyle/>
          <a:p>
            <a:fld id="{21C5D830-FC1E-4257-A8C9-800695176662}" type="slidenum">
              <a:rPr lang="en-GB" smtClean="0"/>
              <a:t>‹#›</a:t>
            </a:fld>
            <a:endParaRPr lang="en-GB"/>
          </a:p>
        </p:txBody>
      </p:sp>
    </p:spTree>
    <p:extLst>
      <p:ext uri="{BB962C8B-B14F-4D97-AF65-F5344CB8AC3E}">
        <p14:creationId xmlns:p14="http://schemas.microsoft.com/office/powerpoint/2010/main" val="1208617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a:t>
            </a:fld>
            <a:endParaRPr lang="en-GB"/>
          </a:p>
        </p:txBody>
      </p:sp>
      <p:sp>
        <p:nvSpPr>
          <p:cNvPr id="7" name="Content Placeholder 2"/>
          <p:cNvSpPr>
            <a:spLocks noGrp="1"/>
          </p:cNvSpPr>
          <p:nvPr>
            <p:ph idx="1"/>
          </p:nvPr>
        </p:nvSpPr>
        <p:spPr>
          <a:xfrm>
            <a:off x="838200" y="1080655"/>
            <a:ext cx="10515600" cy="509630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8" name="Picture 2" descr="F:\Staffs Uni\Resources\Staffs Uni Red Logo Print Version.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2912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RED">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10099963" y="0"/>
            <a:ext cx="1253835" cy="6176963"/>
          </a:xfrm>
          <a:solidFill>
            <a:srgbClr val="D70925"/>
          </a:solidFill>
        </p:spPr>
        <p:txBody>
          <a:bodyPr vert="eaVert"/>
          <a:lstStyle>
            <a:lvl1pPr>
              <a:defRPr>
                <a:solidFill>
                  <a:schemeClr val="bg1"/>
                </a:solidFill>
              </a:defRPr>
            </a:lvl1pPr>
          </a:lstStyle>
          <a:p>
            <a:r>
              <a:rPr lang="en-US" dirty="0"/>
              <a:t>CLICK TO EDIT MASTER TITLE STYLE</a:t>
            </a:r>
            <a:endParaRPr lang="en-GB" dirty="0"/>
          </a:p>
        </p:txBody>
      </p:sp>
      <p:sp>
        <p:nvSpPr>
          <p:cNvPr id="3" name="Vertical Text Placeholder 2"/>
          <p:cNvSpPr>
            <a:spLocks noGrp="1"/>
          </p:cNvSpPr>
          <p:nvPr>
            <p:ph type="body" orient="vert" idx="1"/>
          </p:nvPr>
        </p:nvSpPr>
        <p:spPr>
          <a:xfrm>
            <a:off x="838199" y="365125"/>
            <a:ext cx="9253452"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r>
              <a:rPr lang="en-US"/>
              <a:t>Lesson 7</a:t>
            </a:r>
            <a:endParaRPr lang="en-GB"/>
          </a:p>
        </p:txBody>
      </p:sp>
      <p:sp>
        <p:nvSpPr>
          <p:cNvPr id="5" name="Footer Placeholder 4"/>
          <p:cNvSpPr>
            <a:spLocks noGrp="1"/>
          </p:cNvSpPr>
          <p:nvPr>
            <p:ph type="ftr" sz="quarter" idx="11"/>
          </p:nvPr>
        </p:nvSpPr>
        <p:spPr/>
        <p:txBody>
          <a:bodyPr/>
          <a:lstStyle/>
          <a:p>
            <a:r>
              <a:rPr lang="en-GB"/>
              <a:t>AI 1</a:t>
            </a:r>
          </a:p>
        </p:txBody>
      </p:sp>
      <p:sp>
        <p:nvSpPr>
          <p:cNvPr id="6" name="Slide Number Placeholder 5"/>
          <p:cNvSpPr>
            <a:spLocks noGrp="1"/>
          </p:cNvSpPr>
          <p:nvPr>
            <p:ph type="sldNum" sz="quarter" idx="12"/>
          </p:nvPr>
        </p:nvSpPr>
        <p:spPr/>
        <p:txBody>
          <a:bodyPr/>
          <a:lstStyle/>
          <a:p>
            <a:fld id="{21C5D830-FC1E-4257-A8C9-800695176662}" type="slidenum">
              <a:rPr lang="en-GB" smtClean="0"/>
              <a:t>‹#›</a:t>
            </a:fld>
            <a:endParaRPr lang="en-GB"/>
          </a:p>
        </p:txBody>
      </p:sp>
    </p:spTree>
    <p:extLst>
      <p:ext uri="{BB962C8B-B14F-4D97-AF65-F5344CB8AC3E}">
        <p14:creationId xmlns:p14="http://schemas.microsoft.com/office/powerpoint/2010/main" val="815309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mp; Content">
    <p:spTree>
      <p:nvGrpSpPr>
        <p:cNvPr id="1" name=""/>
        <p:cNvGrpSpPr/>
        <p:nvPr/>
      </p:nvGrpSpPr>
      <p:grpSpPr>
        <a:xfrm>
          <a:off x="0" y="0"/>
          <a:ext cx="0" cy="0"/>
          <a:chOff x="0" y="0"/>
          <a:chExt cx="0" cy="0"/>
        </a:xfrm>
      </p:grpSpPr>
      <p:sp>
        <p:nvSpPr>
          <p:cNvPr id="8" name="Rounded Rectangle 7"/>
          <p:cNvSpPr/>
          <p:nvPr userDrawn="1"/>
        </p:nvSpPr>
        <p:spPr>
          <a:xfrm>
            <a:off x="0" y="6352450"/>
            <a:ext cx="12240000" cy="360040"/>
          </a:xfrm>
          <a:prstGeom prst="roundRect">
            <a:avLst>
              <a:gd name="adj" fmla="val 0"/>
            </a:avLst>
          </a:prstGeom>
          <a:solidFill>
            <a:schemeClr val="bg2"/>
          </a:solidFill>
          <a:ln>
            <a:noFill/>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a:defRPr/>
            </a:pPr>
            <a:endParaRPr lang="en-GB"/>
          </a:p>
        </p:txBody>
      </p:sp>
      <p:sp>
        <p:nvSpPr>
          <p:cNvPr id="4" name="Rounded Rectangle 3"/>
          <p:cNvSpPr/>
          <p:nvPr userDrawn="1"/>
        </p:nvSpPr>
        <p:spPr>
          <a:xfrm>
            <a:off x="-190500" y="314326"/>
            <a:ext cx="11811000" cy="754063"/>
          </a:xfrm>
          <a:prstGeom prst="roundRect">
            <a:avLst/>
          </a:prstGeom>
          <a:solidFill>
            <a:schemeClr val="bg2"/>
          </a:solidFill>
          <a:ln>
            <a:noFill/>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a:defRPr/>
            </a:pPr>
            <a:endParaRPr lang="en-GB"/>
          </a:p>
        </p:txBody>
      </p:sp>
      <p:sp>
        <p:nvSpPr>
          <p:cNvPr id="2" name="Title 1"/>
          <p:cNvSpPr>
            <a:spLocks noGrp="1"/>
          </p:cNvSpPr>
          <p:nvPr>
            <p:ph type="title"/>
          </p:nvPr>
        </p:nvSpPr>
        <p:spPr>
          <a:xfrm>
            <a:off x="609600" y="342374"/>
            <a:ext cx="7737458" cy="535531"/>
          </a:xfrm>
        </p:spPr>
        <p:txBody>
          <a:bodyPr/>
          <a:lstStyle>
            <a:lvl1pPr algn="l">
              <a:defRPr sz="3200" b="1">
                <a:solidFill>
                  <a:schemeClr val="accent2"/>
                </a:solidFill>
                <a:latin typeface="Verdana"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609600" y="1268760"/>
            <a:ext cx="10972800" cy="4857403"/>
          </a:xfrm>
          <a:noFill/>
        </p:spPr>
        <p:txBody>
          <a:bodyPr/>
          <a:lstStyle>
            <a:lvl1pPr>
              <a:defRPr sz="2000" b="0">
                <a:solidFill>
                  <a:schemeClr val="tx1"/>
                </a:solidFill>
                <a:latin typeface="Verdana" pitchFamily="34" charset="0"/>
              </a:defRPr>
            </a:lvl1pPr>
            <a:lvl2pPr>
              <a:defRPr sz="2000" b="0">
                <a:solidFill>
                  <a:schemeClr val="tx1"/>
                </a:solidFill>
                <a:latin typeface="Verdana" pitchFamily="34" charset="0"/>
              </a:defRPr>
            </a:lvl2pPr>
            <a:lvl3pPr>
              <a:defRPr sz="1800" b="0">
                <a:solidFill>
                  <a:schemeClr val="tx1"/>
                </a:solidFill>
                <a:latin typeface="Verdana" pitchFamily="34" charset="0"/>
              </a:defRPr>
            </a:lvl3pPr>
            <a:lvl4pPr>
              <a:defRPr sz="1600" b="0">
                <a:solidFill>
                  <a:schemeClr val="tx1"/>
                </a:solidFill>
                <a:latin typeface="Verdana" pitchFamily="34" charset="0"/>
              </a:defRPr>
            </a:lvl4pPr>
            <a:lvl5pPr>
              <a:defRPr sz="1600" b="0">
                <a:solidFill>
                  <a:schemeClr val="tx1"/>
                </a:solidFill>
                <a:latin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3"/>
          <p:cNvSpPr>
            <a:spLocks noGrp="1"/>
          </p:cNvSpPr>
          <p:nvPr>
            <p:ph type="dt" sz="half" idx="10"/>
          </p:nvPr>
        </p:nvSpPr>
        <p:spPr/>
        <p:txBody>
          <a:bodyPr/>
          <a:lstStyle>
            <a:lvl1pPr>
              <a:defRPr>
                <a:solidFill>
                  <a:schemeClr val="accent2"/>
                </a:solidFill>
              </a:defRPr>
            </a:lvl1pPr>
          </a:lstStyle>
          <a:p>
            <a:pPr>
              <a:defRPr/>
            </a:pPr>
            <a:r>
              <a:rPr lang="en-US"/>
              <a:t>Lesson 7</a:t>
            </a:r>
            <a:endParaRPr lang="en-GB" dirty="0"/>
          </a:p>
        </p:txBody>
      </p:sp>
      <p:sp>
        <p:nvSpPr>
          <p:cNvPr id="6" name="Footer Placeholder 4"/>
          <p:cNvSpPr>
            <a:spLocks noGrp="1"/>
          </p:cNvSpPr>
          <p:nvPr>
            <p:ph type="ftr" sz="quarter" idx="11"/>
          </p:nvPr>
        </p:nvSpPr>
        <p:spPr>
          <a:xfrm>
            <a:off x="2831638" y="6356351"/>
            <a:ext cx="6528725" cy="365125"/>
          </a:xfrm>
        </p:spPr>
        <p:txBody>
          <a:bodyPr/>
          <a:lstStyle>
            <a:lvl1pPr>
              <a:defRPr>
                <a:solidFill>
                  <a:schemeClr val="accent2"/>
                </a:solidFill>
              </a:defRPr>
            </a:lvl1pPr>
          </a:lstStyle>
          <a:p>
            <a:pPr>
              <a:defRPr/>
            </a:pPr>
            <a:r>
              <a:rPr lang="en-GB"/>
              <a:t>AI 1</a:t>
            </a:r>
            <a:endParaRPr lang="en-GB" dirty="0"/>
          </a:p>
        </p:txBody>
      </p:sp>
      <p:sp>
        <p:nvSpPr>
          <p:cNvPr id="7" name="Slide Number Placeholder 5"/>
          <p:cNvSpPr>
            <a:spLocks noGrp="1"/>
          </p:cNvSpPr>
          <p:nvPr>
            <p:ph type="sldNum" sz="quarter" idx="12"/>
          </p:nvPr>
        </p:nvSpPr>
        <p:spPr/>
        <p:txBody>
          <a:bodyPr/>
          <a:lstStyle>
            <a:lvl1pPr>
              <a:defRPr>
                <a:solidFill>
                  <a:schemeClr val="accent2"/>
                </a:solidFill>
              </a:defRPr>
            </a:lvl1pPr>
          </a:lstStyle>
          <a:p>
            <a:pPr>
              <a:defRPr/>
            </a:pPr>
            <a:fld id="{F866B0D5-0E35-445D-BE34-D036ECAA882F}" type="slidenum">
              <a:rPr lang="en-GB" smtClean="0"/>
              <a:pPr>
                <a:defRPr/>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a:t>
            </a:fld>
            <a:endParaRPr lang="en-GB"/>
          </a:p>
        </p:txBody>
      </p:sp>
      <p:sp>
        <p:nvSpPr>
          <p:cNvPr id="7" name="Content Placeholder 2"/>
          <p:cNvSpPr>
            <a:spLocks noGrp="1"/>
          </p:cNvSpPr>
          <p:nvPr>
            <p:ph idx="1"/>
          </p:nvPr>
        </p:nvSpPr>
        <p:spPr>
          <a:xfrm>
            <a:off x="838200" y="1080655"/>
            <a:ext cx="10515600" cy="509630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4215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a:t>
            </a:fld>
            <a:endParaRPr lang="en-GB"/>
          </a:p>
        </p:txBody>
      </p:sp>
      <p:sp>
        <p:nvSpPr>
          <p:cNvPr id="7" name="Content Placeholder 2"/>
          <p:cNvSpPr>
            <a:spLocks noGrp="1"/>
          </p:cNvSpPr>
          <p:nvPr>
            <p:ph idx="1"/>
          </p:nvPr>
        </p:nvSpPr>
        <p:spPr>
          <a:xfrm>
            <a:off x="838200" y="1080655"/>
            <a:ext cx="10515600" cy="509630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8" name="Picture 2" descr="F:\Staffs Uni\Resources\Staffs Uni Red Logo Print Version.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545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3916144"/>
            <a:ext cx="9713065" cy="646331"/>
          </a:xfrm>
          <a:solidFill>
            <a:srgbClr val="D70925"/>
          </a:solidFill>
        </p:spPr>
        <p:txBody>
          <a:bodyPr vert="horz" wrap="none" lIns="90000" tIns="45720" rIns="91440" bIns="45720" rtlCol="0" anchor="b">
            <a:spAutoFit/>
          </a:bodyPr>
          <a:lstStyle>
            <a:lvl1pPr>
              <a:defRPr lang="en-GB">
                <a:solidFill>
                  <a:schemeClr val="bg1"/>
                </a:solidFill>
              </a:defRPr>
            </a:lvl1pPr>
          </a:lstStyle>
          <a:p>
            <a:pPr lvl="0"/>
            <a:r>
              <a:rPr lang="en-US" dirty="0"/>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vert="horz" lIns="91440" tIns="45720" rIns="91440" bIns="45720" rtlCol="0">
            <a:normAutofit/>
          </a:bodyPr>
          <a:lstStyle>
            <a:lvl1pPr>
              <a:defRPr lang="en-US" sz="2000" smtClean="0">
                <a:latin typeface="Tahoma" panose="020B0604030504040204" pitchFamily="34" charset="0"/>
                <a:ea typeface="Tahoma" panose="020B0604030504040204" pitchFamily="34" charset="0"/>
                <a:cs typeface="Tahoma" panose="020B0604030504040204" pitchFamily="34" charset="0"/>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r>
              <a:rPr lang="en-US"/>
              <a:t>Lesson 7</a:t>
            </a:r>
            <a:endParaRPr lang="en-GB"/>
          </a:p>
        </p:txBody>
      </p:sp>
      <p:sp>
        <p:nvSpPr>
          <p:cNvPr id="5" name="Footer Placeholder 4"/>
          <p:cNvSpPr>
            <a:spLocks noGrp="1"/>
          </p:cNvSpPr>
          <p:nvPr>
            <p:ph type="ftr" sz="quarter" idx="11"/>
          </p:nvPr>
        </p:nvSpPr>
        <p:spPr/>
        <p:txBody>
          <a:bodyPr/>
          <a:lstStyle/>
          <a:p>
            <a:r>
              <a:rPr lang="en-GB"/>
              <a:t>AI 1</a:t>
            </a:r>
          </a:p>
        </p:txBody>
      </p:sp>
      <p:sp>
        <p:nvSpPr>
          <p:cNvPr id="6" name="Slide Number Placeholder 5"/>
          <p:cNvSpPr>
            <a:spLocks noGrp="1"/>
          </p:cNvSpPr>
          <p:nvPr>
            <p:ph type="sldNum" sz="quarter" idx="12"/>
          </p:nvPr>
        </p:nvSpPr>
        <p:spPr/>
        <p:txBody>
          <a:bodyPr/>
          <a:lstStyle/>
          <a:p>
            <a:fld id="{21C5D830-FC1E-4257-A8C9-800695176662}" type="slidenum">
              <a:rPr lang="en-GB" smtClean="0"/>
              <a:t>‹#›</a:t>
            </a:fld>
            <a:endParaRPr lang="en-GB"/>
          </a:p>
        </p:txBody>
      </p:sp>
      <p:pic>
        <p:nvPicPr>
          <p:cNvPr id="7" name="Picture 2" descr="F:\Staffs Uni\Resources\Staffs Uni Red Logo Print Version.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92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838200" y="1080655"/>
            <a:ext cx="5181600" cy="5096308"/>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72200" y="1080655"/>
            <a:ext cx="5181600" cy="5096308"/>
          </a:xfrm>
        </p:spPr>
        <p:txBody>
          <a:bodyPr vert="horz" lIns="91440" tIns="90000" rIns="91440" bIns="45720" rtlCol="0">
            <a:normAutofit/>
          </a:bodyPr>
          <a:lstStyle>
            <a:lvl1pPr>
              <a:defRPr lang="en-US" smtClean="0"/>
            </a:lvl1pPr>
            <a:lvl2pPr>
              <a:defRPr lang="en-US" smtClean="0"/>
            </a:lvl2pPr>
            <a:lvl3pPr>
              <a:defRPr lang="en-US" smtClean="0"/>
            </a:lvl3pPr>
            <a:lvl4pPr>
              <a:defRPr lang="en-US" smtClean="0"/>
            </a:lvl4pPr>
            <a:lvl5pPr>
              <a:defRPr lang="en-GB"/>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en-US"/>
              <a:t>Lesson 7</a:t>
            </a:r>
            <a:endParaRPr lang="en-GB"/>
          </a:p>
        </p:txBody>
      </p:sp>
      <p:sp>
        <p:nvSpPr>
          <p:cNvPr id="6" name="Footer Placeholder 5"/>
          <p:cNvSpPr>
            <a:spLocks noGrp="1"/>
          </p:cNvSpPr>
          <p:nvPr>
            <p:ph type="ftr" sz="quarter" idx="11"/>
          </p:nvPr>
        </p:nvSpPr>
        <p:spPr/>
        <p:txBody>
          <a:bodyPr/>
          <a:lstStyle/>
          <a:p>
            <a:r>
              <a:rPr lang="en-GB"/>
              <a:t>AI 1</a:t>
            </a:r>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9" name="Picture 2" descr="F:\Staffs Uni\Resources\Staffs Uni Red Logo Print Version.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452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838200" y="1080655"/>
            <a:ext cx="5181600" cy="5096308"/>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72200" y="1080655"/>
            <a:ext cx="5181600" cy="5096308"/>
          </a:xfrm>
        </p:spPr>
        <p:txBody>
          <a:bodyPr vert="horz" lIns="91440" tIns="90000" rIns="91440" bIns="45720" rtlCol="0">
            <a:normAutofit/>
          </a:bodyPr>
          <a:lstStyle>
            <a:lvl1pPr>
              <a:defRPr lang="en-US" smtClean="0"/>
            </a:lvl1pPr>
            <a:lvl2pPr>
              <a:defRPr lang="en-US" smtClean="0"/>
            </a:lvl2pPr>
            <a:lvl3pPr>
              <a:defRPr lang="en-US" smtClean="0"/>
            </a:lvl3pPr>
            <a:lvl4pPr>
              <a:defRPr lang="en-US" smtClean="0"/>
            </a:lvl4pPr>
            <a:lvl5pPr>
              <a:defRPr lang="en-GB"/>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en-US"/>
              <a:t>Lesson 7</a:t>
            </a:r>
            <a:endParaRPr lang="en-GB"/>
          </a:p>
        </p:txBody>
      </p:sp>
      <p:sp>
        <p:nvSpPr>
          <p:cNvPr id="6" name="Footer Placeholder 5"/>
          <p:cNvSpPr>
            <a:spLocks noGrp="1"/>
          </p:cNvSpPr>
          <p:nvPr>
            <p:ph type="ftr" sz="quarter" idx="11"/>
          </p:nvPr>
        </p:nvSpPr>
        <p:spPr/>
        <p:txBody>
          <a:bodyPr/>
          <a:lstStyle/>
          <a:p>
            <a:r>
              <a:rPr lang="en-GB"/>
              <a:t>AI 1</a:t>
            </a:r>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8" name="Picture 2" descr="F:\Staffs Uni\Resources\Staffs Uni Red Logo Print Version.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8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032770"/>
            <a:ext cx="5157787"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1862051"/>
            <a:ext cx="5157787" cy="4327612"/>
          </a:xfrm>
        </p:spPr>
        <p:txBody>
          <a:bodyPr vert="horz" lIns="91440" tIns="90000" rIns="91440" bIns="45720" rtlCol="0">
            <a:normAutofit/>
          </a:bodyPr>
          <a:lstStyle>
            <a:lvl1pPr>
              <a:defRPr lang="en-US" sz="1800" smtClean="0"/>
            </a:lvl1pPr>
            <a:lvl2pPr>
              <a:defRPr lang="en-US" sz="1600" smtClean="0"/>
            </a:lvl2pPr>
            <a:lvl3pPr>
              <a:defRPr lang="en-US" sz="1400" smtClean="0"/>
            </a:lvl3pPr>
            <a:lvl4pPr>
              <a:defRPr lang="en-US" sz="1200" smtClean="0"/>
            </a:lvl4pPr>
            <a:lvl5pPr>
              <a:defRPr lang="en-GB"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hasCustomPrompt="1"/>
          </p:nvPr>
        </p:nvSpPr>
        <p:spPr>
          <a:xfrm>
            <a:off x="6172200" y="1032770"/>
            <a:ext cx="5183188"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1862051"/>
            <a:ext cx="5183188" cy="4327612"/>
          </a:xfrm>
        </p:spPr>
        <p:txBody>
          <a:bodyPr vert="horz" lIns="91440" tIns="90000" rIns="91440" bIns="45720" rtlCol="0">
            <a:normAutofit/>
          </a:bodyPr>
          <a:lstStyle>
            <a:lvl1pPr>
              <a:defRPr lang="en-US" sz="1800" dirty="0" smtClean="0"/>
            </a:lvl1pPr>
            <a:lvl2pPr>
              <a:defRPr lang="en-US" sz="1600" dirty="0" smtClean="0"/>
            </a:lvl2pPr>
            <a:lvl3pPr>
              <a:defRPr lang="en-US" sz="1400" dirty="0" smtClean="0"/>
            </a:lvl3pPr>
            <a:lvl4pPr>
              <a:defRPr lang="en-US" sz="1200" dirty="0" smtClean="0"/>
            </a:lvl4pPr>
            <a:lvl5pPr>
              <a:defRPr lang="en-GB"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p:cNvSpPr>
            <a:spLocks noGrp="1"/>
          </p:cNvSpPr>
          <p:nvPr>
            <p:ph type="dt" sz="half" idx="10"/>
          </p:nvPr>
        </p:nvSpPr>
        <p:spPr/>
        <p:txBody>
          <a:bodyPr/>
          <a:lstStyle/>
          <a:p>
            <a:r>
              <a:rPr lang="en-US"/>
              <a:t>Lesson 7</a:t>
            </a:r>
            <a:endParaRPr lang="en-GB"/>
          </a:p>
        </p:txBody>
      </p:sp>
      <p:sp>
        <p:nvSpPr>
          <p:cNvPr id="8" name="Footer Placeholder 7"/>
          <p:cNvSpPr>
            <a:spLocks noGrp="1"/>
          </p:cNvSpPr>
          <p:nvPr>
            <p:ph type="ftr" sz="quarter" idx="11"/>
          </p:nvPr>
        </p:nvSpPr>
        <p:spPr/>
        <p:txBody>
          <a:bodyPr/>
          <a:lstStyle/>
          <a:p>
            <a:r>
              <a:rPr lang="en-GB"/>
              <a:t>AI 1</a:t>
            </a:r>
          </a:p>
        </p:txBody>
      </p:sp>
      <p:sp>
        <p:nvSpPr>
          <p:cNvPr id="9" name="Slide Number Placeholder 8"/>
          <p:cNvSpPr>
            <a:spLocks noGrp="1"/>
          </p:cNvSpPr>
          <p:nvPr>
            <p:ph type="sldNum" sz="quarter" idx="12"/>
          </p:nvPr>
        </p:nvSpPr>
        <p:spPr/>
        <p:txBody>
          <a:bodyPr/>
          <a:lstStyle/>
          <a:p>
            <a:fld id="{21C5D830-FC1E-4257-A8C9-800695176662}" type="slidenum">
              <a:rPr lang="en-GB" smtClean="0"/>
              <a:t>‹#›</a:t>
            </a:fld>
            <a:endParaRPr lang="en-GB"/>
          </a:p>
        </p:txBody>
      </p:sp>
      <p:sp>
        <p:nvSpPr>
          <p:cNvPr id="10" name="Title 1"/>
          <p:cNvSpPr>
            <a:spLocks noGrp="1"/>
          </p:cNvSpPr>
          <p:nvPr>
            <p:ph type="title" hasCustomPrompt="1"/>
          </p:nvPr>
        </p:nvSpPr>
        <p:spPr>
          <a:xfrm>
            <a:off x="0" y="365126"/>
            <a:ext cx="11353800" cy="646331"/>
          </a:xfrm>
        </p:spPr>
        <p:txBody>
          <a:bodyPr/>
          <a:lstStyle/>
          <a:p>
            <a:r>
              <a:rPr lang="en-US" dirty="0"/>
              <a:t>CLICK TO EDIT MASTER TITLE STYLE</a:t>
            </a:r>
            <a:endParaRPr lang="en-GB" dirty="0"/>
          </a:p>
        </p:txBody>
      </p:sp>
      <p:pic>
        <p:nvPicPr>
          <p:cNvPr id="11" name="Picture 2" descr="F:\Staffs Uni\Resources\Staffs Uni Red Logo Print Version.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004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RED">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032770"/>
            <a:ext cx="5157787"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1862051"/>
            <a:ext cx="5157787" cy="4327612"/>
          </a:xfrm>
        </p:spPr>
        <p:txBody>
          <a:bodyPr vert="horz" lIns="91440" tIns="90000" rIns="91440" bIns="45720" rtlCol="0">
            <a:normAutofit/>
          </a:bodyPr>
          <a:lstStyle>
            <a:lvl1pPr>
              <a:defRPr lang="en-US" sz="1800" smtClean="0"/>
            </a:lvl1pPr>
            <a:lvl2pPr>
              <a:defRPr lang="en-US" sz="1600" smtClean="0"/>
            </a:lvl2pPr>
            <a:lvl3pPr>
              <a:defRPr lang="en-US" sz="1400" smtClean="0"/>
            </a:lvl3pPr>
            <a:lvl4pPr>
              <a:defRPr lang="en-US" sz="1200" smtClean="0"/>
            </a:lvl4pPr>
            <a:lvl5pPr>
              <a:defRPr lang="en-GB"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hasCustomPrompt="1"/>
          </p:nvPr>
        </p:nvSpPr>
        <p:spPr>
          <a:xfrm>
            <a:off x="6172200" y="1032770"/>
            <a:ext cx="5183188"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1862051"/>
            <a:ext cx="5183188" cy="4327612"/>
          </a:xfrm>
        </p:spPr>
        <p:txBody>
          <a:bodyPr vert="horz" lIns="91440" tIns="90000" rIns="91440" bIns="45720" rtlCol="0">
            <a:normAutofit/>
          </a:bodyPr>
          <a:lstStyle>
            <a:lvl1pPr>
              <a:defRPr lang="en-US" sz="1800" dirty="0" smtClean="0"/>
            </a:lvl1pPr>
            <a:lvl2pPr>
              <a:defRPr lang="en-US" sz="1600" dirty="0" smtClean="0"/>
            </a:lvl2pPr>
            <a:lvl3pPr>
              <a:defRPr lang="en-US" sz="1400" dirty="0" smtClean="0"/>
            </a:lvl3pPr>
            <a:lvl4pPr>
              <a:defRPr lang="en-US" sz="1200" dirty="0" smtClean="0"/>
            </a:lvl4pPr>
            <a:lvl5pPr>
              <a:defRPr lang="en-GB"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p:cNvSpPr>
            <a:spLocks noGrp="1"/>
          </p:cNvSpPr>
          <p:nvPr>
            <p:ph type="dt" sz="half" idx="10"/>
          </p:nvPr>
        </p:nvSpPr>
        <p:spPr/>
        <p:txBody>
          <a:bodyPr/>
          <a:lstStyle/>
          <a:p>
            <a:r>
              <a:rPr lang="en-US"/>
              <a:t>Lesson 7</a:t>
            </a:r>
            <a:endParaRPr lang="en-GB"/>
          </a:p>
        </p:txBody>
      </p:sp>
      <p:sp>
        <p:nvSpPr>
          <p:cNvPr id="8" name="Footer Placeholder 7"/>
          <p:cNvSpPr>
            <a:spLocks noGrp="1"/>
          </p:cNvSpPr>
          <p:nvPr>
            <p:ph type="ftr" sz="quarter" idx="11"/>
          </p:nvPr>
        </p:nvSpPr>
        <p:spPr/>
        <p:txBody>
          <a:bodyPr/>
          <a:lstStyle/>
          <a:p>
            <a:r>
              <a:rPr lang="en-GB"/>
              <a:t>AI 1</a:t>
            </a:r>
          </a:p>
        </p:txBody>
      </p:sp>
      <p:sp>
        <p:nvSpPr>
          <p:cNvPr id="9" name="Slide Number Placeholder 8"/>
          <p:cNvSpPr>
            <a:spLocks noGrp="1"/>
          </p:cNvSpPr>
          <p:nvPr>
            <p:ph type="sldNum" sz="quarter" idx="12"/>
          </p:nvPr>
        </p:nvSpPr>
        <p:spPr/>
        <p:txBody>
          <a:bodyPr/>
          <a:lstStyle/>
          <a:p>
            <a:fld id="{21C5D830-FC1E-4257-A8C9-800695176662}" type="slidenum">
              <a:rPr lang="en-GB" smtClean="0"/>
              <a:t>‹#›</a:t>
            </a:fld>
            <a:endParaRPr lang="en-GB"/>
          </a:p>
        </p:txBody>
      </p:sp>
      <p:sp>
        <p:nvSpPr>
          <p:cNvPr id="10" name="Title 1"/>
          <p:cNvSpPr>
            <a:spLocks noGrp="1"/>
          </p:cNvSpPr>
          <p:nvPr>
            <p:ph type="title" hasCustomPrompt="1"/>
          </p:nvPr>
        </p:nvSpPr>
        <p:spPr>
          <a:xfrm>
            <a:off x="0" y="365126"/>
            <a:ext cx="11353800" cy="646331"/>
          </a:xfrm>
          <a:solidFill>
            <a:srgbClr val="D70925"/>
          </a:solidFill>
        </p:spPr>
        <p:txBody>
          <a:bodyPr/>
          <a:lstStyle>
            <a:lvl1pPr>
              <a:defRPr>
                <a:solidFill>
                  <a:schemeClr val="bg1"/>
                </a:solidFill>
              </a:defRPr>
            </a:lvl1pPr>
          </a:lstStyle>
          <a:p>
            <a:r>
              <a:rPr lang="en-US" dirty="0"/>
              <a:t>CLICK TO EDIT MASTER TITLE STYLE</a:t>
            </a:r>
            <a:endParaRPr lang="en-GB" dirty="0"/>
          </a:p>
        </p:txBody>
      </p:sp>
      <p:pic>
        <p:nvPicPr>
          <p:cNvPr id="11" name="Picture 2" descr="F:\Staffs Uni\Resources\Staffs Uni Red Logo Print Version.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301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
        <p:cNvGrpSpPr/>
        <p:nvPr/>
      </p:nvGrpSpPr>
      <p:grpSpPr>
        <a:xfrm>
          <a:off x="0" y="0"/>
          <a:ext cx="0" cy="0"/>
          <a:chOff x="0" y="0"/>
          <a:chExt cx="0" cy="0"/>
        </a:xfrm>
      </p:grpSpPr>
      <p:sp>
        <p:nvSpPr>
          <p:cNvPr id="7" name="Rectangle 6"/>
          <p:cNvSpPr/>
          <p:nvPr userDrawn="1"/>
        </p:nvSpPr>
        <p:spPr>
          <a:xfrm>
            <a:off x="0" y="6331016"/>
            <a:ext cx="12192000" cy="4981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0" y="6364198"/>
            <a:ext cx="12192000" cy="498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p:cNvSpPr>
            <a:spLocks noGrp="1"/>
          </p:cNvSpPr>
          <p:nvPr>
            <p:ph type="title"/>
          </p:nvPr>
        </p:nvSpPr>
        <p:spPr>
          <a:xfrm>
            <a:off x="0" y="365126"/>
            <a:ext cx="8593462" cy="535531"/>
          </a:xfrm>
          <a:prstGeom prst="rect">
            <a:avLst/>
          </a:prstGeom>
          <a:solidFill>
            <a:schemeClr val="bg1"/>
          </a:solidFill>
        </p:spPr>
        <p:txBody>
          <a:bodyPr vert="horz" wrap="none" lIns="864000" tIns="45720" rIns="91440" bIns="45720" rtlCol="0" anchor="t">
            <a:spAutoFit/>
          </a:bodyPr>
          <a:lstStyle/>
          <a:p>
            <a:r>
              <a:rPr lang="en-US" dirty="0"/>
              <a:t>CLICK TO EDIT MASTER TITLE STYLE</a:t>
            </a:r>
            <a:endParaRPr lang="en-GB" dirty="0"/>
          </a:p>
        </p:txBody>
      </p:sp>
      <p:sp>
        <p:nvSpPr>
          <p:cNvPr id="3" name="Text Placeholder 2"/>
          <p:cNvSpPr>
            <a:spLocks noGrp="1"/>
          </p:cNvSpPr>
          <p:nvPr>
            <p:ph type="body" idx="1"/>
          </p:nvPr>
        </p:nvSpPr>
        <p:spPr>
          <a:xfrm>
            <a:off x="838200" y="1080655"/>
            <a:ext cx="10515600" cy="5096308"/>
          </a:xfrm>
          <a:prstGeom prst="rect">
            <a:avLst/>
          </a:prstGeom>
        </p:spPr>
        <p:txBody>
          <a:bodyPr vert="horz" lIns="91440" tIns="9000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Lesson 7</a:t>
            </a:r>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AI 1</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C5D830-FC1E-4257-A8C9-800695176662}" type="slidenum">
              <a:rPr lang="en-GB" smtClean="0"/>
              <a:t>‹#›</a:t>
            </a:fld>
            <a:endParaRPr lang="en-GB"/>
          </a:p>
        </p:txBody>
      </p:sp>
    </p:spTree>
    <p:extLst>
      <p:ext uri="{BB962C8B-B14F-4D97-AF65-F5344CB8AC3E}">
        <p14:creationId xmlns:p14="http://schemas.microsoft.com/office/powerpoint/2010/main" val="13159759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0" r:id="rId3"/>
    <p:sldLayoutId id="2147483661" r:id="rId4"/>
    <p:sldLayoutId id="2147483651" r:id="rId5"/>
    <p:sldLayoutId id="2147483652" r:id="rId6"/>
    <p:sldLayoutId id="2147483662" r:id="rId7"/>
    <p:sldLayoutId id="2147483653" r:id="rId8"/>
    <p:sldLayoutId id="2147483663" r:id="rId9"/>
    <p:sldLayoutId id="2147483654" r:id="rId10"/>
    <p:sldLayoutId id="2147483664" r:id="rId11"/>
    <p:sldLayoutId id="2147483655" r:id="rId12"/>
    <p:sldLayoutId id="2147483656" r:id="rId13"/>
    <p:sldLayoutId id="2147483665" r:id="rId14"/>
    <p:sldLayoutId id="2147483657" r:id="rId15"/>
    <p:sldLayoutId id="2147483666" r:id="rId16"/>
    <p:sldLayoutId id="2147483658" r:id="rId17"/>
    <p:sldLayoutId id="2147483667" r:id="rId18"/>
    <p:sldLayoutId id="2147483659" r:id="rId19"/>
    <p:sldLayoutId id="2147483668" r:id="rId20"/>
    <p:sldLayoutId id="2147483669" r:id="rId21"/>
  </p:sldLayoutIdLst>
  <p:hf hdr="0"/>
  <p:txStyles>
    <p:titleStyle>
      <a:lvl1pPr algn="l" defTabSz="914400" rtl="0" eaLnBrk="1" latinLnBrk="0" hangingPunct="1">
        <a:lnSpc>
          <a:spcPct val="90000"/>
        </a:lnSpc>
        <a:spcBef>
          <a:spcPct val="0"/>
        </a:spcBef>
        <a:buNone/>
        <a:defRPr sz="3200" b="1" kern="1200">
          <a:solidFill>
            <a:sysClr val="windowText" lastClr="000000"/>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3.mp4"/><Relationship Id="rId7"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4.mp4"/><Relationship Id="rId5" Type="http://schemas.microsoft.com/office/2007/relationships/media" Target="../media/media4.mp4"/><Relationship Id="rId10" Type="http://schemas.openxmlformats.org/officeDocument/2006/relationships/image" Target="../media/image15.png"/><Relationship Id="rId4" Type="http://schemas.openxmlformats.org/officeDocument/2006/relationships/video" Target="../media/media3.mp4"/><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microsoft.com/office/2007/relationships/media" Target="../media/media7.mp4"/><Relationship Id="rId2" Type="http://schemas.microsoft.com/office/2007/relationships/media" Target="../media/media6.mp4"/><Relationship Id="rId1" Type="http://schemas.openxmlformats.org/officeDocument/2006/relationships/video" Target="NULL" TargetMode="Externa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valvesoftware.com/publications/2009/ai_systems_of_l4d_mike_booth.pdf"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hyperlink" Target="http://cogprints.org/3744/1/lehy04.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ocs.unrealengine.com/latest/INT/Engine/AI/BehaviorTrees/NodeReference/index.html" TargetMode="External"/><Relationship Id="rId2" Type="http://schemas.openxmlformats.org/officeDocument/2006/relationships/hyperlink" Target="https://gamedevelopment.tutsplus.com/tutorials/finite-state-machines-theory-and-implementation--gamedev-11867" TargetMode="External"/><Relationship Id="rId1" Type="http://schemas.openxmlformats.org/officeDocument/2006/relationships/slideLayout" Target="../slideLayouts/slideLayout2.xml"/><Relationship Id="rId4" Type="http://schemas.openxmlformats.org/officeDocument/2006/relationships/hyperlink" Target="https://docs.unrealengine.com/latest/INT/Engine/AI/BehaviorTrees/HowUE4BehaviorTreesDiffer/index.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Goto"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026" name="Picture 2" descr="http://www.wired.com/wp-content/uploads/2014/11/ff_unreal4_first.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3000"/>
                    </a14:imgEffect>
                  </a14:imgLayer>
                </a14:imgProps>
              </a:ext>
              <a:ext uri="{28A0092B-C50C-407E-A947-70E740481C1C}">
                <a14:useLocalDpi xmlns:a14="http://schemas.microsoft.com/office/drawing/2010/main" val="0"/>
              </a:ext>
            </a:extLst>
          </a:blip>
          <a:srcRect/>
          <a:stretch>
            <a:fillRect/>
          </a:stretch>
        </p:blipFill>
        <p:spPr bwMode="auto">
          <a:xfrm>
            <a:off x="0" y="-2"/>
            <a:ext cx="12192000" cy="68153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40080" y="2863631"/>
            <a:ext cx="6499043" cy="646331"/>
          </a:xfrm>
        </p:spPr>
        <p:txBody>
          <a:bodyPr/>
          <a:lstStyle/>
          <a:p>
            <a:r>
              <a:rPr lang="en-GB" dirty="0"/>
              <a:t>AI in Unreal Engine 4 - 1</a:t>
            </a:r>
          </a:p>
        </p:txBody>
      </p:sp>
      <p:sp>
        <p:nvSpPr>
          <p:cNvPr id="3" name="Subtitle 2"/>
          <p:cNvSpPr>
            <a:spLocks noGrp="1"/>
          </p:cNvSpPr>
          <p:nvPr>
            <p:ph type="subTitle" idx="1"/>
          </p:nvPr>
        </p:nvSpPr>
        <p:spPr>
          <a:xfrm>
            <a:off x="648393" y="3602038"/>
            <a:ext cx="3477170" cy="414044"/>
          </a:xfrm>
        </p:spPr>
        <p:txBody>
          <a:bodyPr/>
          <a:lstStyle/>
          <a:p>
            <a:r>
              <a:rPr lang="en-GB" dirty="0"/>
              <a:t>Advanced 3D Games Engines</a:t>
            </a:r>
          </a:p>
        </p:txBody>
      </p:sp>
    </p:spTree>
    <p:extLst>
      <p:ext uri="{BB962C8B-B14F-4D97-AF65-F5344CB8AC3E}">
        <p14:creationId xmlns:p14="http://schemas.microsoft.com/office/powerpoint/2010/main" val="3789784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4302223" cy="535531"/>
          </a:xfrm>
        </p:spPr>
        <p:txBody>
          <a:bodyPr/>
          <a:lstStyle/>
          <a:p>
            <a:r>
              <a:rPr lang="en-GB" dirty="0"/>
              <a:t>Behaviour Trees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10</a:t>
            </a:fld>
            <a:endParaRPr lang="en-GB"/>
          </a:p>
        </p:txBody>
      </p:sp>
      <p:sp>
        <p:nvSpPr>
          <p:cNvPr id="6" name="Content Placeholder 5"/>
          <p:cNvSpPr>
            <a:spLocks noGrp="1"/>
          </p:cNvSpPr>
          <p:nvPr>
            <p:ph idx="1"/>
          </p:nvPr>
        </p:nvSpPr>
        <p:spPr>
          <a:xfrm>
            <a:off x="838200" y="1080655"/>
            <a:ext cx="9725891" cy="5096308"/>
          </a:xfrm>
        </p:spPr>
        <p:txBody>
          <a:bodyPr/>
          <a:lstStyle/>
          <a:p>
            <a:r>
              <a:rPr lang="en-GB" dirty="0"/>
              <a:t>The strength of behaviour trees over FSM’s is that development is particularly modular. The same code can easily be reused in other areas of the tree.</a:t>
            </a:r>
          </a:p>
          <a:p>
            <a:endParaRPr lang="en-GB" dirty="0"/>
          </a:p>
          <a:p>
            <a:r>
              <a:rPr lang="en-GB" dirty="0"/>
              <a:t>This is because branches are completely independent of each other.  </a:t>
            </a:r>
          </a:p>
          <a:p>
            <a:endParaRPr lang="en-GB" dirty="0"/>
          </a:p>
          <a:p>
            <a:r>
              <a:rPr lang="en-GB" dirty="0"/>
              <a:t>Basic behaviours can be created and tested, with additional branches added over time.  </a:t>
            </a:r>
          </a:p>
          <a:p>
            <a:endParaRPr lang="en-GB" dirty="0"/>
          </a:p>
          <a:p>
            <a:r>
              <a:rPr lang="en-GB" dirty="0"/>
              <a:t>Eventually, these branches can even be ordered by desirability, allowing for fall-back tactics should certain behaviours fail.  </a:t>
            </a:r>
          </a:p>
          <a:p>
            <a:endParaRPr lang="en-GB" dirty="0"/>
          </a:p>
          <a:p>
            <a:r>
              <a:rPr lang="en-GB" dirty="0"/>
              <a:t>Additionally, behaviour trees handle parallel behaviours fairly well.  </a:t>
            </a:r>
          </a:p>
          <a:p>
            <a:endParaRPr lang="en-GB" dirty="0"/>
          </a:p>
          <a:p>
            <a:endParaRPr lang="en-GB" dirty="0"/>
          </a:p>
        </p:txBody>
      </p:sp>
    </p:spTree>
    <p:extLst>
      <p:ext uri="{BB962C8B-B14F-4D97-AF65-F5344CB8AC3E}">
        <p14:creationId xmlns:p14="http://schemas.microsoft.com/office/powerpoint/2010/main" val="658300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5746529" cy="535531"/>
          </a:xfrm>
        </p:spPr>
        <p:txBody>
          <a:bodyPr/>
          <a:lstStyle/>
          <a:p>
            <a:r>
              <a:rPr lang="en-GB" dirty="0"/>
              <a:t>Behaviour Trees in UE4</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11</a:t>
            </a:fld>
            <a:endParaRPr lang="en-GB"/>
          </a:p>
        </p:txBody>
      </p:sp>
      <p:sp>
        <p:nvSpPr>
          <p:cNvPr id="6" name="Content Placeholder 5"/>
          <p:cNvSpPr>
            <a:spLocks noGrp="1"/>
          </p:cNvSpPr>
          <p:nvPr>
            <p:ph idx="1"/>
          </p:nvPr>
        </p:nvSpPr>
        <p:spPr>
          <a:xfrm>
            <a:off x="838200" y="1080655"/>
            <a:ext cx="10515600" cy="1783843"/>
          </a:xfrm>
        </p:spPr>
        <p:txBody>
          <a:bodyPr/>
          <a:lstStyle/>
          <a:p>
            <a:r>
              <a:rPr lang="en-GB" dirty="0"/>
              <a:t>While state based systems can be implemented easily using Blueprint, UE4 ships with an inbuilt Behaviour Tree editor for handling AI solutions.  </a:t>
            </a:r>
          </a:p>
          <a:p>
            <a:endParaRPr lang="en-GB" dirty="0"/>
          </a:p>
          <a:p>
            <a:r>
              <a:rPr lang="en-GB" dirty="0"/>
              <a:t>UE4’s Behaviour Tree editor is a node based representation of standard coded behaviour trees with some  differences.  </a:t>
            </a:r>
          </a:p>
          <a:p>
            <a:endParaRPr lang="en-GB" dirty="0"/>
          </a:p>
          <a:p>
            <a:endParaRPr lang="en-GB" dirty="0"/>
          </a:p>
        </p:txBody>
      </p:sp>
      <p:pic>
        <p:nvPicPr>
          <p:cNvPr id="7" name="Picture 6"/>
          <p:cNvPicPr>
            <a:picLocks noChangeAspect="1"/>
          </p:cNvPicPr>
          <p:nvPr/>
        </p:nvPicPr>
        <p:blipFill>
          <a:blip r:embed="rId2"/>
          <a:stretch>
            <a:fillRect/>
          </a:stretch>
        </p:blipFill>
        <p:spPr>
          <a:xfrm>
            <a:off x="3651801" y="2739650"/>
            <a:ext cx="4363194" cy="3511958"/>
          </a:xfrm>
          <a:prstGeom prst="rect">
            <a:avLst/>
          </a:prstGeom>
        </p:spPr>
      </p:pic>
    </p:spTree>
    <p:extLst>
      <p:ext uri="{BB962C8B-B14F-4D97-AF65-F5344CB8AC3E}">
        <p14:creationId xmlns:p14="http://schemas.microsoft.com/office/powerpoint/2010/main" val="2514673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7195643" cy="535531"/>
          </a:xfrm>
        </p:spPr>
        <p:txBody>
          <a:bodyPr/>
          <a:lstStyle/>
          <a:p>
            <a:r>
              <a:rPr lang="en-GB" dirty="0"/>
              <a:t>Behaviour Trees – Node Types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12</a:t>
            </a:fld>
            <a:endParaRPr lang="en-GB"/>
          </a:p>
        </p:txBody>
      </p:sp>
      <p:sp>
        <p:nvSpPr>
          <p:cNvPr id="6" name="Content Placeholder 5"/>
          <p:cNvSpPr>
            <a:spLocks noGrp="1"/>
          </p:cNvSpPr>
          <p:nvPr>
            <p:ph idx="1"/>
          </p:nvPr>
        </p:nvSpPr>
        <p:spPr/>
        <p:txBody>
          <a:bodyPr/>
          <a:lstStyle/>
          <a:p>
            <a:r>
              <a:rPr lang="en-GB" b="1" dirty="0"/>
              <a:t>Root</a:t>
            </a:r>
            <a:r>
              <a:rPr lang="en-GB" dirty="0"/>
              <a:t> - The start execution node for the Behaviour Tree. Every Behaviour Tree has one. It can only have one connection, and you cannot attach Decorators or Services to it.   </a:t>
            </a:r>
          </a:p>
          <a:p>
            <a:endParaRPr lang="en-GB" dirty="0"/>
          </a:p>
          <a:p>
            <a:r>
              <a:rPr lang="en-GB" b="1" dirty="0"/>
              <a:t>Composite</a:t>
            </a:r>
            <a:r>
              <a:rPr lang="en-GB" dirty="0"/>
              <a:t> - These are the nodes that define a branch and control the base rules for how that branch is executed.  </a:t>
            </a:r>
          </a:p>
          <a:p>
            <a:pPr marL="0" indent="0">
              <a:buNone/>
            </a:pPr>
            <a:endParaRPr lang="en-GB" dirty="0"/>
          </a:p>
          <a:p>
            <a:r>
              <a:rPr lang="en-GB" b="1" dirty="0"/>
              <a:t>Decorator</a:t>
            </a:r>
            <a:r>
              <a:rPr lang="en-GB" dirty="0"/>
              <a:t> - Also known as conditionals. These attach to another node and make decisions on whether or not a branch in the tree, or even a single node, can be executed.  They attach to Composite nodes.</a:t>
            </a:r>
          </a:p>
          <a:p>
            <a:endParaRPr lang="en-GB" dirty="0"/>
          </a:p>
          <a:p>
            <a:r>
              <a:rPr lang="en-GB" b="1" dirty="0"/>
              <a:t>Service</a:t>
            </a:r>
            <a:r>
              <a:rPr lang="en-GB" dirty="0"/>
              <a:t> - These attach to Composite nodes, and will execute at their defined frequency as long as their branch is being executed. These are often used to make checks and to update the Blackboard. These take the place of traditional Parallel nodes in other Behaviour Tree systems.  </a:t>
            </a:r>
          </a:p>
          <a:p>
            <a:endParaRPr lang="en-GB" dirty="0"/>
          </a:p>
          <a:p>
            <a:r>
              <a:rPr lang="en-GB" b="1" dirty="0"/>
              <a:t>Task</a:t>
            </a:r>
            <a:r>
              <a:rPr lang="en-GB" dirty="0"/>
              <a:t> - These are the leaves of the tree, the nodes that direct the agent.  </a:t>
            </a:r>
          </a:p>
          <a:p>
            <a:endParaRPr lang="en-GB" dirty="0"/>
          </a:p>
          <a:p>
            <a:endParaRPr lang="en-GB" dirty="0"/>
          </a:p>
        </p:txBody>
      </p:sp>
    </p:spTree>
    <p:extLst>
      <p:ext uri="{BB962C8B-B14F-4D97-AF65-F5344CB8AC3E}">
        <p14:creationId xmlns:p14="http://schemas.microsoft.com/office/powerpoint/2010/main" val="1731548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4545879" cy="535531"/>
          </a:xfrm>
        </p:spPr>
        <p:txBody>
          <a:bodyPr/>
          <a:lstStyle/>
          <a:p>
            <a:r>
              <a:rPr lang="en-GB" dirty="0"/>
              <a:t>Composite Nodes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13</a:t>
            </a:fld>
            <a:endParaRPr lang="en-GB"/>
          </a:p>
        </p:txBody>
      </p:sp>
      <p:sp>
        <p:nvSpPr>
          <p:cNvPr id="6" name="Content Placeholder 5"/>
          <p:cNvSpPr>
            <a:spLocks noGrp="1"/>
          </p:cNvSpPr>
          <p:nvPr>
            <p:ph idx="1"/>
          </p:nvPr>
        </p:nvSpPr>
        <p:spPr>
          <a:xfrm>
            <a:off x="838200" y="1080655"/>
            <a:ext cx="10515600" cy="2390333"/>
          </a:xfrm>
        </p:spPr>
        <p:txBody>
          <a:bodyPr/>
          <a:lstStyle/>
          <a:p>
            <a:r>
              <a:rPr lang="en-GB" dirty="0"/>
              <a:t>Composite Nodes define a branch on the tree.  They can have both Decorators and Services attached to them:</a:t>
            </a:r>
          </a:p>
          <a:p>
            <a:pPr lvl="1"/>
            <a:r>
              <a:rPr lang="en-GB" dirty="0"/>
              <a:t>Decorators modify entry into the branch.</a:t>
            </a:r>
          </a:p>
          <a:p>
            <a:pPr lvl="1"/>
            <a:r>
              <a:rPr lang="en-GB" dirty="0"/>
              <a:t>Services will only execute if the children of the Composite are being executed when the branch is exited.  </a:t>
            </a:r>
          </a:p>
          <a:p>
            <a:endParaRPr lang="en-GB" b="1" dirty="0"/>
          </a:p>
          <a:p>
            <a:r>
              <a:rPr lang="en-GB" dirty="0"/>
              <a:t>Logic flow is decided depending on the type of Composite that is used. In UE4 there are three to choose from:</a:t>
            </a:r>
          </a:p>
          <a:p>
            <a:endParaRPr lang="en-GB" dirty="0"/>
          </a:p>
          <a:p>
            <a:endParaRPr lang="en-GB" dirty="0"/>
          </a:p>
        </p:txBody>
      </p:sp>
      <p:pic>
        <p:nvPicPr>
          <p:cNvPr id="7" name="Picture 6"/>
          <p:cNvPicPr>
            <a:picLocks noChangeAspect="1"/>
          </p:cNvPicPr>
          <p:nvPr/>
        </p:nvPicPr>
        <p:blipFill>
          <a:blip r:embed="rId2"/>
          <a:stretch>
            <a:fillRect/>
          </a:stretch>
        </p:blipFill>
        <p:spPr>
          <a:xfrm>
            <a:off x="4811194" y="3470988"/>
            <a:ext cx="2569612" cy="2519227"/>
          </a:xfrm>
          <a:prstGeom prst="rect">
            <a:avLst/>
          </a:prstGeom>
        </p:spPr>
      </p:pic>
    </p:spTree>
    <p:extLst>
      <p:ext uri="{BB962C8B-B14F-4D97-AF65-F5344CB8AC3E}">
        <p14:creationId xmlns:p14="http://schemas.microsoft.com/office/powerpoint/2010/main" val="921534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5247994" cy="535531"/>
          </a:xfrm>
        </p:spPr>
        <p:txBody>
          <a:bodyPr/>
          <a:lstStyle/>
          <a:p>
            <a:r>
              <a:rPr lang="en-GB" dirty="0"/>
              <a:t>Composite - Selector</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14</a:t>
            </a:fld>
            <a:endParaRPr lang="en-GB"/>
          </a:p>
        </p:txBody>
      </p:sp>
      <p:sp>
        <p:nvSpPr>
          <p:cNvPr id="6" name="Content Placeholder 5"/>
          <p:cNvSpPr>
            <a:spLocks noGrp="1"/>
          </p:cNvSpPr>
          <p:nvPr>
            <p:ph idx="1"/>
          </p:nvPr>
        </p:nvSpPr>
        <p:spPr>
          <a:xfrm>
            <a:off x="838200" y="1080655"/>
            <a:ext cx="10515600" cy="1448840"/>
          </a:xfrm>
        </p:spPr>
        <p:txBody>
          <a:bodyPr/>
          <a:lstStyle/>
          <a:p>
            <a:r>
              <a:rPr lang="en-GB" sz="2000" dirty="0"/>
              <a:t>Selector composites execute their children from left to right, and will fail when one of their children </a:t>
            </a:r>
            <a:r>
              <a:rPr lang="en-GB" sz="2000" b="1" dirty="0"/>
              <a:t>fails</a:t>
            </a:r>
            <a:r>
              <a:rPr lang="en-GB" sz="2000" dirty="0"/>
              <a:t>. When a Selector's child succeeds the Selector succeeds.</a:t>
            </a:r>
          </a:p>
          <a:p>
            <a:pPr lvl="1"/>
            <a:endParaRPr lang="en-GB" sz="1800" dirty="0"/>
          </a:p>
          <a:p>
            <a:r>
              <a:rPr lang="en-GB" dirty="0"/>
              <a:t>A Selector is essentially </a:t>
            </a:r>
            <a:r>
              <a:rPr lang="en-GB" b="1" dirty="0"/>
              <a:t>the finder</a:t>
            </a:r>
            <a:r>
              <a:rPr lang="en-GB" dirty="0"/>
              <a:t> of the successful branch.  </a:t>
            </a:r>
          </a:p>
          <a:p>
            <a:endParaRPr lang="en-GB" dirty="0"/>
          </a:p>
        </p:txBody>
      </p:sp>
      <p:pic>
        <p:nvPicPr>
          <p:cNvPr id="7" name="Picture 6"/>
          <p:cNvPicPr>
            <a:picLocks noChangeAspect="1"/>
          </p:cNvPicPr>
          <p:nvPr/>
        </p:nvPicPr>
        <p:blipFill>
          <a:blip r:embed="rId2"/>
          <a:stretch>
            <a:fillRect/>
          </a:stretch>
        </p:blipFill>
        <p:spPr>
          <a:xfrm>
            <a:off x="3821274" y="2595755"/>
            <a:ext cx="4789326" cy="3581208"/>
          </a:xfrm>
          <a:prstGeom prst="rect">
            <a:avLst/>
          </a:prstGeom>
        </p:spPr>
      </p:pic>
      <p:sp>
        <p:nvSpPr>
          <p:cNvPr id="8" name="Content Placeholder 5"/>
          <p:cNvSpPr txBox="1">
            <a:spLocks/>
          </p:cNvSpPr>
          <p:nvPr/>
        </p:nvSpPr>
        <p:spPr>
          <a:xfrm>
            <a:off x="7344361" y="5090093"/>
            <a:ext cx="1002066" cy="474447"/>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C00000"/>
                </a:solidFill>
              </a:rPr>
              <a:t>Not Run</a:t>
            </a:r>
          </a:p>
        </p:txBody>
      </p:sp>
      <p:sp>
        <p:nvSpPr>
          <p:cNvPr id="9" name="Content Placeholder 5"/>
          <p:cNvSpPr txBox="1">
            <a:spLocks/>
          </p:cNvSpPr>
          <p:nvPr/>
        </p:nvSpPr>
        <p:spPr>
          <a:xfrm>
            <a:off x="4259329" y="5083892"/>
            <a:ext cx="800878" cy="474447"/>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C00000"/>
                </a:solidFill>
              </a:rPr>
              <a:t>Fail</a:t>
            </a:r>
          </a:p>
        </p:txBody>
      </p:sp>
      <p:sp>
        <p:nvSpPr>
          <p:cNvPr id="10" name="Content Placeholder 5"/>
          <p:cNvSpPr txBox="1">
            <a:spLocks/>
          </p:cNvSpPr>
          <p:nvPr/>
        </p:nvSpPr>
        <p:spPr>
          <a:xfrm>
            <a:off x="5707761" y="5120653"/>
            <a:ext cx="947441" cy="474447"/>
          </a:xfrm>
          <a:prstGeom prst="rect">
            <a:avLst/>
          </a:prstGeom>
        </p:spPr>
        <p:txBody>
          <a:bodyPr vert="horz" lIns="91440" tIns="9000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33CC33"/>
                </a:solidFill>
              </a:rPr>
              <a:t>Succeed</a:t>
            </a:r>
          </a:p>
        </p:txBody>
      </p:sp>
      <p:cxnSp>
        <p:nvCxnSpPr>
          <p:cNvPr id="12" name="Straight Arrow Connector 11"/>
          <p:cNvCxnSpPr/>
          <p:nvPr/>
        </p:nvCxnSpPr>
        <p:spPr>
          <a:xfrm>
            <a:off x="6142655" y="4805265"/>
            <a:ext cx="0" cy="373225"/>
          </a:xfrm>
          <a:prstGeom prst="straightConnector1">
            <a:avLst/>
          </a:prstGeom>
          <a:ln w="76200">
            <a:solidFill>
              <a:srgbClr val="33CC3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017197" y="4710666"/>
            <a:ext cx="651738" cy="51447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665654" y="4710666"/>
            <a:ext cx="731383" cy="4678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5"/>
          <p:cNvSpPr txBox="1">
            <a:spLocks/>
          </p:cNvSpPr>
          <p:nvPr/>
        </p:nvSpPr>
        <p:spPr>
          <a:xfrm>
            <a:off x="5701538" y="3733505"/>
            <a:ext cx="947441" cy="474447"/>
          </a:xfrm>
          <a:prstGeom prst="rect">
            <a:avLst/>
          </a:prstGeom>
        </p:spPr>
        <p:txBody>
          <a:bodyPr vert="horz" lIns="91440" tIns="9000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33CC33"/>
                </a:solidFill>
              </a:rPr>
              <a:t>Succeed</a:t>
            </a:r>
          </a:p>
        </p:txBody>
      </p:sp>
      <p:cxnSp>
        <p:nvCxnSpPr>
          <p:cNvPr id="21" name="Straight Arrow Connector 20"/>
          <p:cNvCxnSpPr/>
          <p:nvPr/>
        </p:nvCxnSpPr>
        <p:spPr>
          <a:xfrm>
            <a:off x="6162819" y="3442196"/>
            <a:ext cx="0" cy="373225"/>
          </a:xfrm>
          <a:prstGeom prst="straightConnector1">
            <a:avLst/>
          </a:prstGeom>
          <a:ln w="76200">
            <a:solidFill>
              <a:srgbClr val="33CC33"/>
            </a:solidFill>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5"/>
          <p:cNvSpPr txBox="1">
            <a:spLocks/>
          </p:cNvSpPr>
          <p:nvPr/>
        </p:nvSpPr>
        <p:spPr>
          <a:xfrm>
            <a:off x="811904" y="2662790"/>
            <a:ext cx="2635076" cy="2142475"/>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Selectors work well in conjunction with Decorators to find the successful Branch. </a:t>
            </a:r>
          </a:p>
          <a:p>
            <a:endParaRPr lang="en-GB" sz="2000" dirty="0"/>
          </a:p>
          <a:p>
            <a:endParaRPr lang="en-GB" sz="2000" dirty="0"/>
          </a:p>
          <a:p>
            <a:endParaRPr lang="en-GB" dirty="0"/>
          </a:p>
        </p:txBody>
      </p:sp>
    </p:spTree>
    <p:extLst>
      <p:ext uri="{BB962C8B-B14F-4D97-AF65-F5344CB8AC3E}">
        <p14:creationId xmlns:p14="http://schemas.microsoft.com/office/powerpoint/2010/main" val="563154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5247994" cy="535531"/>
          </a:xfrm>
        </p:spPr>
        <p:txBody>
          <a:bodyPr/>
          <a:lstStyle/>
          <a:p>
            <a:r>
              <a:rPr lang="en-GB" dirty="0"/>
              <a:t>Composite - Selector</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15</a:t>
            </a:fld>
            <a:endParaRPr lang="en-GB"/>
          </a:p>
        </p:txBody>
      </p:sp>
      <p:sp>
        <p:nvSpPr>
          <p:cNvPr id="24" name="Content Placeholder 5">
            <a:extLst>
              <a:ext uri="{FF2B5EF4-FFF2-40B4-BE49-F238E27FC236}">
                <a16:creationId xmlns:a16="http://schemas.microsoft.com/office/drawing/2014/main" id="{470E5619-4FB4-4119-9897-A8A621919841}"/>
              </a:ext>
            </a:extLst>
          </p:cNvPr>
          <p:cNvSpPr txBox="1">
            <a:spLocks/>
          </p:cNvSpPr>
          <p:nvPr/>
        </p:nvSpPr>
        <p:spPr>
          <a:xfrm>
            <a:off x="838200" y="1080654"/>
            <a:ext cx="7398327" cy="4765963"/>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If we consider the first example on the right:</a:t>
            </a:r>
          </a:p>
          <a:p>
            <a:endParaRPr lang="en-GB" sz="2000" dirty="0"/>
          </a:p>
          <a:p>
            <a:pPr lvl="1"/>
            <a:r>
              <a:rPr lang="en-GB" sz="1800" dirty="0"/>
              <a:t>The root will fire, then the selector.</a:t>
            </a:r>
          </a:p>
          <a:p>
            <a:pPr lvl="1"/>
            <a:r>
              <a:rPr lang="en-GB" sz="1800" dirty="0"/>
              <a:t>The Selector reads the tasks from left to right.</a:t>
            </a:r>
          </a:p>
          <a:p>
            <a:pPr lvl="1"/>
            <a:r>
              <a:rPr lang="en-GB" sz="1800" dirty="0"/>
              <a:t>The first one is wait.</a:t>
            </a:r>
          </a:p>
          <a:p>
            <a:pPr lvl="1"/>
            <a:r>
              <a:rPr lang="en-GB" sz="1800" dirty="0"/>
              <a:t>‘Wait’ </a:t>
            </a:r>
            <a:r>
              <a:rPr lang="en-GB" sz="1800" i="1" dirty="0"/>
              <a:t>can’t really fail – </a:t>
            </a:r>
            <a:r>
              <a:rPr lang="en-GB" sz="1800" dirty="0"/>
              <a:t>so it’s successful.</a:t>
            </a:r>
          </a:p>
          <a:p>
            <a:pPr lvl="1"/>
            <a:r>
              <a:rPr lang="en-GB" sz="1800" dirty="0"/>
              <a:t>It returns to the Selector above it. ‘</a:t>
            </a:r>
            <a:r>
              <a:rPr lang="en-GB" sz="1800" dirty="0" err="1"/>
              <a:t>MoveTo</a:t>
            </a:r>
            <a:r>
              <a:rPr lang="en-GB" sz="1800" dirty="0"/>
              <a:t>’ will </a:t>
            </a:r>
            <a:r>
              <a:rPr lang="en-GB" sz="1800" b="1" dirty="0"/>
              <a:t>never</a:t>
            </a:r>
            <a:r>
              <a:rPr lang="en-GB" sz="1800" dirty="0"/>
              <a:t> fire because the wait was successful.</a:t>
            </a:r>
            <a:endParaRPr lang="en-GB" dirty="0"/>
          </a:p>
          <a:p>
            <a:endParaRPr lang="en-GB" dirty="0"/>
          </a:p>
          <a:p>
            <a:r>
              <a:rPr lang="en-GB" dirty="0"/>
              <a:t>The second example will </a:t>
            </a:r>
            <a:r>
              <a:rPr lang="en-GB" i="1" dirty="0"/>
              <a:t>try </a:t>
            </a:r>
            <a:r>
              <a:rPr lang="en-GB" dirty="0"/>
              <a:t>to move towards something. If it </a:t>
            </a:r>
            <a:r>
              <a:rPr lang="en-GB" b="1" dirty="0"/>
              <a:t>can’t</a:t>
            </a:r>
            <a:r>
              <a:rPr lang="en-GB" dirty="0"/>
              <a:t> then it will return to the Selector, which will move to the first Wait node. This will succeed.</a:t>
            </a:r>
          </a:p>
          <a:p>
            <a:pPr lvl="1"/>
            <a:r>
              <a:rPr lang="en-GB" dirty="0"/>
              <a:t>You will notice that the Selector </a:t>
            </a:r>
            <a:r>
              <a:rPr lang="en-GB" i="1" dirty="0"/>
              <a:t>keeps trying</a:t>
            </a:r>
            <a:r>
              <a:rPr lang="en-GB" dirty="0"/>
              <a:t> to move the AI, before it moves onto the Wait node</a:t>
            </a:r>
          </a:p>
        </p:txBody>
      </p:sp>
      <p:pic>
        <p:nvPicPr>
          <p:cNvPr id="28" name="2018-02-27_16-03-39">
            <a:hlinkClick r:id="" action="ppaction://media"/>
            <a:extLst>
              <a:ext uri="{FF2B5EF4-FFF2-40B4-BE49-F238E27FC236}">
                <a16:creationId xmlns:a16="http://schemas.microsoft.com/office/drawing/2014/main" id="{4D42C2F3-E2DC-4158-B289-1CCAB4A3A44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422987" y="365126"/>
            <a:ext cx="3505200" cy="2590800"/>
          </a:xfrm>
          <a:prstGeom prst="rect">
            <a:avLst/>
          </a:prstGeom>
        </p:spPr>
      </p:pic>
      <p:pic>
        <p:nvPicPr>
          <p:cNvPr id="29" name="2018-02-27_16-04-43">
            <a:hlinkClick r:id="" action="ppaction://media"/>
            <a:extLst>
              <a:ext uri="{FF2B5EF4-FFF2-40B4-BE49-F238E27FC236}">
                <a16:creationId xmlns:a16="http://schemas.microsoft.com/office/drawing/2014/main" id="{C25DE65B-F11C-4AB1-B277-E3F0B8D779C0}"/>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442037" y="3312967"/>
            <a:ext cx="3486150" cy="2533650"/>
          </a:xfrm>
          <a:prstGeom prst="rect">
            <a:avLst/>
          </a:prstGeom>
        </p:spPr>
      </p:pic>
    </p:spTree>
    <p:extLst>
      <p:ext uri="{BB962C8B-B14F-4D97-AF65-F5344CB8AC3E}">
        <p14:creationId xmlns:p14="http://schemas.microsoft.com/office/powerpoint/2010/main" val="18451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00" fill="hold"/>
                                        <p:tgtEl>
                                          <p:spTgt spid="28"/>
                                        </p:tgtEl>
                                      </p:cBhvr>
                                    </p:cmd>
                                  </p:childTnLst>
                                </p:cTn>
                              </p:par>
                            </p:childTnLst>
                          </p:cTn>
                        </p:par>
                        <p:par>
                          <p:cTn id="7" fill="hold">
                            <p:stCondLst>
                              <p:cond delay="4500"/>
                            </p:stCondLst>
                            <p:childTnLst>
                              <p:par>
                                <p:cTn id="8" presetID="1" presetClass="mediacall" presetSubtype="0" fill="hold" nodeType="afterEffect">
                                  <p:stCondLst>
                                    <p:cond delay="0"/>
                                  </p:stCondLst>
                                  <p:childTnLst>
                                    <p:cmd type="call" cmd="playFrom(0.0)">
                                      <p:cBhvr>
                                        <p:cTn id="9" dur="9800"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28"/>
                </p:tgtEl>
              </p:cMediaNode>
            </p:video>
            <p:seq concurrent="1" nextAc="seek">
              <p:cTn id="11" restart="whenNotActive" fill="hold" evtFilter="cancelBubble" nodeType="interactiveSeq">
                <p:stCondLst>
                  <p:cond evt="onClick" delay="0">
                    <p:tgtEl>
                      <p:spTgt spid="2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8"/>
                                        </p:tgtEl>
                                      </p:cBhvr>
                                    </p:cmd>
                                  </p:childTnLst>
                                </p:cTn>
                              </p:par>
                            </p:childTnLst>
                          </p:cTn>
                        </p:par>
                      </p:childTnLst>
                    </p:cTn>
                  </p:par>
                </p:childTnLst>
              </p:cTn>
              <p:nextCondLst>
                <p:cond evt="onClick" delay="0">
                  <p:tgtEl>
                    <p:spTgt spid="28"/>
                  </p:tgtEl>
                </p:cond>
              </p:nextCondLst>
            </p:seq>
            <p:video>
              <p:cMediaNode vol="80000">
                <p:cTn id="16" repeatCount="indefinite" fill="hold" display="0">
                  <p:stCondLst>
                    <p:cond delay="indefinite"/>
                  </p:stCondLst>
                </p:cTn>
                <p:tgtEl>
                  <p:spTgt spid="29"/>
                </p:tgtEl>
              </p:cMediaNode>
            </p:video>
            <p:seq concurrent="1" nextAc="seek">
              <p:cTn id="17" restart="whenNotActive" fill="hold" evtFilter="cancelBubble" nodeType="interactiveSeq">
                <p:stCondLst>
                  <p:cond evt="onClick" delay="0">
                    <p:tgtEl>
                      <p:spTgt spid="2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5550962" cy="535531"/>
          </a:xfrm>
        </p:spPr>
        <p:txBody>
          <a:bodyPr/>
          <a:lstStyle/>
          <a:p>
            <a:r>
              <a:rPr lang="en-GB" dirty="0"/>
              <a:t>Composite - Sequence</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16</a:t>
            </a:fld>
            <a:endParaRPr lang="en-GB"/>
          </a:p>
        </p:txBody>
      </p:sp>
      <p:sp>
        <p:nvSpPr>
          <p:cNvPr id="6" name="Content Placeholder 5"/>
          <p:cNvSpPr>
            <a:spLocks noGrp="1"/>
          </p:cNvSpPr>
          <p:nvPr>
            <p:ph idx="1"/>
          </p:nvPr>
        </p:nvSpPr>
        <p:spPr>
          <a:xfrm>
            <a:off x="838200" y="1080655"/>
            <a:ext cx="10515600" cy="1111678"/>
          </a:xfrm>
        </p:spPr>
        <p:txBody>
          <a:bodyPr/>
          <a:lstStyle/>
          <a:p>
            <a:r>
              <a:rPr lang="en-GB" sz="2000" dirty="0"/>
              <a:t>Sequence composites execute their children from left to right, and will fail when one of their children returns </a:t>
            </a:r>
            <a:r>
              <a:rPr lang="en-GB" sz="2000" b="1" dirty="0"/>
              <a:t>Fail</a:t>
            </a:r>
            <a:r>
              <a:rPr lang="en-GB" sz="2000" dirty="0"/>
              <a:t>. When all a Sequence’s children succeed, it succeeds successfully.</a:t>
            </a:r>
          </a:p>
          <a:p>
            <a:endParaRPr lang="en-GB" dirty="0"/>
          </a:p>
        </p:txBody>
      </p:sp>
      <p:pic>
        <p:nvPicPr>
          <p:cNvPr id="8" name="Picture 7"/>
          <p:cNvPicPr>
            <a:picLocks noChangeAspect="1"/>
          </p:cNvPicPr>
          <p:nvPr/>
        </p:nvPicPr>
        <p:blipFill>
          <a:blip r:embed="rId2"/>
          <a:stretch>
            <a:fillRect/>
          </a:stretch>
        </p:blipFill>
        <p:spPr>
          <a:xfrm>
            <a:off x="3564489" y="2183751"/>
            <a:ext cx="5046111" cy="3896067"/>
          </a:xfrm>
          <a:prstGeom prst="rect">
            <a:avLst/>
          </a:prstGeom>
        </p:spPr>
      </p:pic>
      <p:sp>
        <p:nvSpPr>
          <p:cNvPr id="14" name="Content Placeholder 5"/>
          <p:cNvSpPr txBox="1">
            <a:spLocks/>
          </p:cNvSpPr>
          <p:nvPr/>
        </p:nvSpPr>
        <p:spPr>
          <a:xfrm>
            <a:off x="7382824" y="4943932"/>
            <a:ext cx="800878" cy="474447"/>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C00000"/>
                </a:solidFill>
              </a:rPr>
              <a:t>Fail</a:t>
            </a:r>
          </a:p>
        </p:txBody>
      </p:sp>
      <p:sp>
        <p:nvSpPr>
          <p:cNvPr id="15" name="Content Placeholder 5"/>
          <p:cNvSpPr txBox="1">
            <a:spLocks/>
          </p:cNvSpPr>
          <p:nvPr/>
        </p:nvSpPr>
        <p:spPr>
          <a:xfrm>
            <a:off x="4102530" y="4943933"/>
            <a:ext cx="800878" cy="474447"/>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C00000"/>
                </a:solidFill>
              </a:rPr>
              <a:t>Fail</a:t>
            </a:r>
          </a:p>
        </p:txBody>
      </p:sp>
      <p:sp>
        <p:nvSpPr>
          <p:cNvPr id="16" name="Content Placeholder 5"/>
          <p:cNvSpPr txBox="1">
            <a:spLocks/>
          </p:cNvSpPr>
          <p:nvPr/>
        </p:nvSpPr>
        <p:spPr>
          <a:xfrm>
            <a:off x="5625610" y="4980694"/>
            <a:ext cx="947441" cy="474447"/>
          </a:xfrm>
          <a:prstGeom prst="rect">
            <a:avLst/>
          </a:prstGeom>
        </p:spPr>
        <p:txBody>
          <a:bodyPr vert="horz" lIns="91440" tIns="9000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33CC33"/>
                </a:solidFill>
              </a:rPr>
              <a:t>Succeed</a:t>
            </a:r>
          </a:p>
        </p:txBody>
      </p:sp>
      <p:cxnSp>
        <p:nvCxnSpPr>
          <p:cNvPr id="17" name="Straight Arrow Connector 16"/>
          <p:cNvCxnSpPr/>
          <p:nvPr/>
        </p:nvCxnSpPr>
        <p:spPr>
          <a:xfrm flipH="1">
            <a:off x="4860398" y="4764546"/>
            <a:ext cx="519864" cy="32063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676171" y="4674637"/>
            <a:ext cx="596297" cy="30605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077341" y="4674637"/>
            <a:ext cx="0" cy="373225"/>
          </a:xfrm>
          <a:prstGeom prst="straightConnector1">
            <a:avLst/>
          </a:prstGeom>
          <a:ln w="76200">
            <a:solidFill>
              <a:srgbClr val="33CC3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102220" y="3069771"/>
            <a:ext cx="1" cy="67180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5"/>
          <p:cNvSpPr txBox="1">
            <a:spLocks/>
          </p:cNvSpPr>
          <p:nvPr/>
        </p:nvSpPr>
        <p:spPr>
          <a:xfrm>
            <a:off x="5775820" y="3628809"/>
            <a:ext cx="800878" cy="474447"/>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C00000"/>
                </a:solidFill>
              </a:rPr>
              <a:t>Fail</a:t>
            </a:r>
          </a:p>
        </p:txBody>
      </p:sp>
      <p:sp>
        <p:nvSpPr>
          <p:cNvPr id="29" name="Content Placeholder 5"/>
          <p:cNvSpPr txBox="1">
            <a:spLocks/>
          </p:cNvSpPr>
          <p:nvPr/>
        </p:nvSpPr>
        <p:spPr>
          <a:xfrm>
            <a:off x="794462" y="2183751"/>
            <a:ext cx="2635076" cy="4095751"/>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Sequences are used when it is essential that all Branches connected to it must executed successfully.</a:t>
            </a:r>
          </a:p>
          <a:p>
            <a:endParaRPr lang="en-GB" sz="2000" dirty="0"/>
          </a:p>
          <a:p>
            <a:endParaRPr lang="en-GB" sz="2000" dirty="0"/>
          </a:p>
          <a:p>
            <a:endParaRPr lang="en-GB" dirty="0"/>
          </a:p>
        </p:txBody>
      </p:sp>
    </p:spTree>
    <p:extLst>
      <p:ext uri="{BB962C8B-B14F-4D97-AF65-F5344CB8AC3E}">
        <p14:creationId xmlns:p14="http://schemas.microsoft.com/office/powerpoint/2010/main" val="3818697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5507182" cy="535531"/>
          </a:xfrm>
        </p:spPr>
        <p:txBody>
          <a:bodyPr/>
          <a:lstStyle/>
          <a:p>
            <a:r>
              <a:rPr lang="en-GB" dirty="0"/>
              <a:t>Composite - Sequence</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17</a:t>
            </a:fld>
            <a:endParaRPr lang="en-GB"/>
          </a:p>
        </p:txBody>
      </p:sp>
      <p:sp>
        <p:nvSpPr>
          <p:cNvPr id="6" name="Content Placeholder 5"/>
          <p:cNvSpPr>
            <a:spLocks noGrp="1"/>
          </p:cNvSpPr>
          <p:nvPr>
            <p:ph idx="1"/>
          </p:nvPr>
        </p:nvSpPr>
        <p:spPr>
          <a:xfrm>
            <a:off x="347518" y="1080655"/>
            <a:ext cx="4246418" cy="1111678"/>
          </a:xfrm>
        </p:spPr>
        <p:txBody>
          <a:bodyPr>
            <a:normAutofit fontScale="77500" lnSpcReduction="20000"/>
          </a:bodyPr>
          <a:lstStyle/>
          <a:p>
            <a:r>
              <a:rPr lang="en-GB" sz="2000" dirty="0"/>
              <a:t>Wait = Successful</a:t>
            </a:r>
          </a:p>
          <a:p>
            <a:r>
              <a:rPr lang="en-GB" sz="2000" dirty="0"/>
              <a:t>Returns to Selector (which is Successful)</a:t>
            </a:r>
          </a:p>
          <a:p>
            <a:r>
              <a:rPr lang="en-GB" sz="2000" dirty="0"/>
              <a:t>Root starts again</a:t>
            </a:r>
          </a:p>
          <a:p>
            <a:endParaRPr lang="en-GB" dirty="0"/>
          </a:p>
        </p:txBody>
      </p:sp>
      <p:pic>
        <p:nvPicPr>
          <p:cNvPr id="19" name="2018-02-27_16-03-39">
            <a:hlinkClick r:id="" action="ppaction://media"/>
            <a:extLst>
              <a:ext uri="{FF2B5EF4-FFF2-40B4-BE49-F238E27FC236}">
                <a16:creationId xmlns:a16="http://schemas.microsoft.com/office/drawing/2014/main" id="{A9458DC6-48EB-44D3-8608-B2EF5C22A84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76514" y="2192333"/>
            <a:ext cx="3505200" cy="2590800"/>
          </a:xfrm>
          <a:prstGeom prst="rect">
            <a:avLst/>
          </a:prstGeom>
        </p:spPr>
      </p:pic>
      <p:pic>
        <p:nvPicPr>
          <p:cNvPr id="7" name="2018-02-27_16-37-52">
            <a:hlinkClick r:id="" action="ppaction://media"/>
            <a:extLst>
              <a:ext uri="{FF2B5EF4-FFF2-40B4-BE49-F238E27FC236}">
                <a16:creationId xmlns:a16="http://schemas.microsoft.com/office/drawing/2014/main" id="{C6960B61-D869-4171-BAEF-E35799F259C4}"/>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038600" y="2192333"/>
            <a:ext cx="3695700" cy="2628900"/>
          </a:xfrm>
          <a:prstGeom prst="rect">
            <a:avLst/>
          </a:prstGeom>
        </p:spPr>
      </p:pic>
      <p:pic>
        <p:nvPicPr>
          <p:cNvPr id="8" name="2018-02-27_16-38-54">
            <a:hlinkClick r:id="" action="ppaction://media"/>
            <a:extLst>
              <a:ext uri="{FF2B5EF4-FFF2-40B4-BE49-F238E27FC236}">
                <a16:creationId xmlns:a16="http://schemas.microsoft.com/office/drawing/2014/main" id="{FE71C582-691B-45DA-B47B-86557984E033}"/>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8151045" y="2173283"/>
            <a:ext cx="3657600" cy="2667000"/>
          </a:xfrm>
          <a:prstGeom prst="rect">
            <a:avLst/>
          </a:prstGeom>
        </p:spPr>
      </p:pic>
      <p:sp>
        <p:nvSpPr>
          <p:cNvPr id="10" name="Content Placeholder 5">
            <a:extLst>
              <a:ext uri="{FF2B5EF4-FFF2-40B4-BE49-F238E27FC236}">
                <a16:creationId xmlns:a16="http://schemas.microsoft.com/office/drawing/2014/main" id="{FF3D2EF0-F55E-4404-9FA9-D005E8968F57}"/>
              </a:ext>
            </a:extLst>
          </p:cNvPr>
          <p:cNvSpPr txBox="1">
            <a:spLocks/>
          </p:cNvSpPr>
          <p:nvPr/>
        </p:nvSpPr>
        <p:spPr>
          <a:xfrm>
            <a:off x="7927108" y="900657"/>
            <a:ext cx="4264892" cy="1264227"/>
          </a:xfrm>
          <a:prstGeom prst="rect">
            <a:avLst/>
          </a:prstGeom>
        </p:spPr>
        <p:txBody>
          <a:bodyPr vert="horz" lIns="91440" tIns="9000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Wait = Successful</a:t>
            </a:r>
          </a:p>
          <a:p>
            <a:r>
              <a:rPr lang="en-GB" sz="2000" dirty="0"/>
              <a:t>Continues execution to ‘</a:t>
            </a:r>
            <a:r>
              <a:rPr lang="en-GB" sz="2000" dirty="0" err="1"/>
              <a:t>MoveTo</a:t>
            </a:r>
            <a:r>
              <a:rPr lang="en-GB" sz="2000" dirty="0"/>
              <a:t>’, which fails</a:t>
            </a:r>
          </a:p>
          <a:p>
            <a:r>
              <a:rPr lang="en-GB" sz="2000" dirty="0"/>
              <a:t>The Sequence ‘fails’</a:t>
            </a:r>
          </a:p>
          <a:p>
            <a:r>
              <a:rPr lang="en-GB" sz="2000" dirty="0"/>
              <a:t>Root starts again</a:t>
            </a:r>
          </a:p>
          <a:p>
            <a:endParaRPr lang="en-GB" dirty="0"/>
          </a:p>
        </p:txBody>
      </p:sp>
      <p:sp>
        <p:nvSpPr>
          <p:cNvPr id="11" name="Content Placeholder 5">
            <a:extLst>
              <a:ext uri="{FF2B5EF4-FFF2-40B4-BE49-F238E27FC236}">
                <a16:creationId xmlns:a16="http://schemas.microsoft.com/office/drawing/2014/main" id="{F220190C-A404-4266-8425-25295FB0D08A}"/>
              </a:ext>
            </a:extLst>
          </p:cNvPr>
          <p:cNvSpPr txBox="1">
            <a:spLocks/>
          </p:cNvSpPr>
          <p:nvPr/>
        </p:nvSpPr>
        <p:spPr>
          <a:xfrm>
            <a:off x="3597563" y="5113781"/>
            <a:ext cx="4882573" cy="1264227"/>
          </a:xfrm>
          <a:prstGeom prst="rect">
            <a:avLst/>
          </a:prstGeom>
        </p:spPr>
        <p:txBody>
          <a:bodyPr vert="horz" lIns="91440" tIns="9000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Wait = Successful</a:t>
            </a:r>
          </a:p>
          <a:p>
            <a:r>
              <a:rPr lang="en-GB" sz="2000" dirty="0"/>
              <a:t>Continues execution to ‘</a:t>
            </a:r>
            <a:r>
              <a:rPr lang="en-GB" sz="2000" dirty="0" err="1"/>
              <a:t>MoveTo</a:t>
            </a:r>
            <a:r>
              <a:rPr lang="en-GB" sz="2000" dirty="0"/>
              <a:t>’, which is successful</a:t>
            </a:r>
          </a:p>
          <a:p>
            <a:r>
              <a:rPr lang="en-GB" sz="2000" dirty="0"/>
              <a:t>Continues execution to ‘Wait’, which is successful</a:t>
            </a:r>
          </a:p>
          <a:p>
            <a:r>
              <a:rPr lang="en-GB" sz="2000" dirty="0"/>
              <a:t>Root starts again</a:t>
            </a:r>
          </a:p>
          <a:p>
            <a:endParaRPr lang="en-GB" dirty="0"/>
          </a:p>
        </p:txBody>
      </p:sp>
    </p:spTree>
    <p:extLst>
      <p:ext uri="{BB962C8B-B14F-4D97-AF65-F5344CB8AC3E}">
        <p14:creationId xmlns:p14="http://schemas.microsoft.com/office/powerpoint/2010/main" val="331724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00" fill="hold"/>
                                        <p:tgtEl>
                                          <p:spTgt spid="19"/>
                                        </p:tgtEl>
                                      </p:cBhvr>
                                    </p:cmd>
                                  </p:childTnLst>
                                </p:cTn>
                              </p:par>
                            </p:childTnLst>
                          </p:cTn>
                        </p:par>
                        <p:par>
                          <p:cTn id="7" fill="hold">
                            <p:stCondLst>
                              <p:cond delay="4500"/>
                            </p:stCondLst>
                            <p:childTnLst>
                              <p:par>
                                <p:cTn id="8" presetID="1" presetClass="mediacall" presetSubtype="0" fill="hold" nodeType="afterEffect">
                                  <p:stCondLst>
                                    <p:cond delay="0"/>
                                  </p:stCondLst>
                                  <p:childTnLst>
                                    <p:cmd type="call" cmd="playFrom(0.0)">
                                      <p:cBhvr>
                                        <p:cTn id="9" dur="6734" fill="hold"/>
                                        <p:tgtEl>
                                          <p:spTgt spid="8"/>
                                        </p:tgtEl>
                                      </p:cBhvr>
                                    </p:cmd>
                                  </p:childTnLst>
                                </p:cTn>
                              </p:par>
                            </p:childTnLst>
                          </p:cTn>
                        </p:par>
                        <p:par>
                          <p:cTn id="10" fill="hold">
                            <p:stCondLst>
                              <p:cond delay="11234"/>
                            </p:stCondLst>
                            <p:childTnLst>
                              <p:par>
                                <p:cTn id="11" presetID="1" presetClass="mediacall" presetSubtype="0" fill="hold" nodeType="afterEffect">
                                  <p:stCondLst>
                                    <p:cond delay="0"/>
                                  </p:stCondLst>
                                  <p:childTnLst>
                                    <p:cmd type="call" cmd="playFrom(0.0)">
                                      <p:cBhvr>
                                        <p:cTn id="12" dur="76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1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9"/>
                                        </p:tgtEl>
                                      </p:cBhvr>
                                    </p:cmd>
                                  </p:childTnLst>
                                </p:cTn>
                              </p:par>
                            </p:childTnLst>
                          </p:cTn>
                        </p:par>
                      </p:childTnLst>
                    </p:cTn>
                  </p:par>
                </p:childTnLst>
              </p:cTn>
              <p:nextCondLst>
                <p:cond evt="onClick" delay="0">
                  <p:tgtEl>
                    <p:spTgt spid="19"/>
                  </p:tgtEl>
                </p:cond>
              </p:nextCondLst>
            </p:seq>
            <p:video>
              <p:cMediaNode vol="80000">
                <p:cTn id="18" repeatCount="indefinite" fill="hold" display="0">
                  <p:stCondLst>
                    <p:cond delay="indefinite"/>
                  </p:stCondLst>
                </p:cTn>
                <p:tgtEl>
                  <p:spTgt spid="19"/>
                </p:tgtEl>
              </p:cMediaNode>
            </p:video>
            <p:video>
              <p:cMediaNode vol="80000">
                <p:cTn id="19" repeatCount="indefinite" fill="hold" display="0">
                  <p:stCondLst>
                    <p:cond delay="indefinite"/>
                  </p:stCondLst>
                </p:cTn>
                <p:tgtEl>
                  <p:spTgt spid="8"/>
                </p:tgtEl>
              </p:cMediaNode>
            </p:video>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8"/>
                                        </p:tgtEl>
                                      </p:cBhvr>
                                    </p:cmd>
                                  </p:childTnLst>
                                </p:cTn>
                              </p:par>
                            </p:childTnLst>
                          </p:cTn>
                        </p:par>
                      </p:childTnLst>
                    </p:cTn>
                  </p:par>
                </p:childTnLst>
              </p:cTn>
              <p:nextCondLst>
                <p:cond evt="onClick" delay="0">
                  <p:tgtEl>
                    <p:spTgt spid="8"/>
                  </p:tgtEl>
                </p:cond>
              </p:nextCondLst>
            </p:seq>
            <p:video>
              <p:cMediaNode vol="80000">
                <p:cTn id="25" repeatCount="indefinite" fill="hold" display="0">
                  <p:stCondLst>
                    <p:cond delay="indefinite"/>
                  </p:stCondLst>
                </p:cTn>
                <p:tgtEl>
                  <p:spTgt spid="7"/>
                </p:tgtEl>
              </p:cMediaNode>
            </p:video>
            <p:seq concurrent="1" nextAc="seek">
              <p:cTn id="26" restart="whenNotActive" fill="hold" evtFilter="cancelBubble" nodeType="interactiveSeq">
                <p:stCondLst>
                  <p:cond evt="onClick" delay="0">
                    <p:tgtEl>
                      <p:spTgt spid="7"/>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6716345" cy="535531"/>
          </a:xfrm>
        </p:spPr>
        <p:txBody>
          <a:bodyPr/>
          <a:lstStyle/>
          <a:p>
            <a:r>
              <a:rPr lang="en-GB" dirty="0"/>
              <a:t>Composite – Simple Parallel</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18</a:t>
            </a:fld>
            <a:endParaRPr lang="en-GB"/>
          </a:p>
        </p:txBody>
      </p:sp>
      <p:sp>
        <p:nvSpPr>
          <p:cNvPr id="6" name="Content Placeholder 5"/>
          <p:cNvSpPr>
            <a:spLocks noGrp="1"/>
          </p:cNvSpPr>
          <p:nvPr>
            <p:ph idx="1"/>
          </p:nvPr>
        </p:nvSpPr>
        <p:spPr/>
        <p:txBody>
          <a:bodyPr/>
          <a:lstStyle/>
          <a:p>
            <a:r>
              <a:rPr lang="en-GB" sz="2000" dirty="0"/>
              <a:t>The Simple Parallel composite allows a single main task node to be executed along side of a full tree. When the main task finishes, the setting in </a:t>
            </a:r>
            <a:r>
              <a:rPr lang="en-GB" sz="2000" b="1" dirty="0"/>
              <a:t>Finish Mode</a:t>
            </a:r>
            <a:r>
              <a:rPr lang="en-GB" sz="2000" dirty="0"/>
              <a:t> (Details Panel) dictates if the node should finish </a:t>
            </a:r>
            <a:r>
              <a:rPr lang="en-GB" sz="2000" b="1" dirty="0"/>
              <a:t>Immediately</a:t>
            </a:r>
            <a:r>
              <a:rPr lang="en-GB" sz="2000" dirty="0"/>
              <a:t>, aborting the secondary tree, or if it should </a:t>
            </a:r>
            <a:r>
              <a:rPr lang="en-GB" sz="2000" b="1" dirty="0"/>
              <a:t>Delay</a:t>
            </a:r>
            <a:r>
              <a:rPr lang="en-GB" sz="2000" dirty="0"/>
              <a:t> for the secondary tree to finish.</a:t>
            </a:r>
          </a:p>
          <a:p>
            <a:endParaRPr lang="en-GB" dirty="0"/>
          </a:p>
          <a:p>
            <a:endParaRPr lang="en-GB" dirty="0"/>
          </a:p>
        </p:txBody>
      </p:sp>
      <p:pic>
        <p:nvPicPr>
          <p:cNvPr id="8" name="2018-02-27_17-08-24">
            <a:hlinkClick r:id="" action="ppaction://media"/>
            <a:extLst>
              <a:ext uri="{FF2B5EF4-FFF2-40B4-BE49-F238E27FC236}">
                <a16:creationId xmlns:a16="http://schemas.microsoft.com/office/drawing/2014/main" id="{11D257B3-88BA-4B45-917C-F59B1C46BD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38600" y="2394252"/>
            <a:ext cx="3671455" cy="3782711"/>
          </a:xfrm>
          <a:prstGeom prst="rect">
            <a:avLst/>
          </a:prstGeom>
        </p:spPr>
      </p:pic>
    </p:spTree>
    <p:extLst>
      <p:ext uri="{BB962C8B-B14F-4D97-AF65-F5344CB8AC3E}">
        <p14:creationId xmlns:p14="http://schemas.microsoft.com/office/powerpoint/2010/main" val="16093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19</a:t>
            </a:fld>
            <a:endParaRPr lang="en-GB"/>
          </a:p>
        </p:txBody>
      </p:sp>
      <p:sp>
        <p:nvSpPr>
          <p:cNvPr id="6" name="Content Placeholder 5"/>
          <p:cNvSpPr>
            <a:spLocks noGrp="1"/>
          </p:cNvSpPr>
          <p:nvPr>
            <p:ph idx="1"/>
          </p:nvPr>
        </p:nvSpPr>
        <p:spPr>
          <a:xfrm>
            <a:off x="838200" y="47664"/>
            <a:ext cx="10515600" cy="665018"/>
          </a:xfrm>
        </p:spPr>
        <p:txBody>
          <a:bodyPr/>
          <a:lstStyle/>
          <a:p>
            <a:pPr marL="0" indent="0" algn="ctr">
              <a:buNone/>
            </a:pPr>
            <a:r>
              <a:rPr lang="en-GB" sz="2000" dirty="0"/>
              <a:t>Immediate vs Delayed of the previous example:</a:t>
            </a:r>
          </a:p>
          <a:p>
            <a:endParaRPr lang="en-GB" dirty="0"/>
          </a:p>
          <a:p>
            <a:endParaRPr lang="en-GB" dirty="0"/>
          </a:p>
        </p:txBody>
      </p:sp>
      <p:pic>
        <p:nvPicPr>
          <p:cNvPr id="8" name="2018-02-27_17-11-02">
            <a:hlinkClick r:id="" action="ppaction://media"/>
            <a:extLst>
              <a:ext uri="{FF2B5EF4-FFF2-40B4-BE49-F238E27FC236}">
                <a16:creationId xmlns:a16="http://schemas.microsoft.com/office/drawing/2014/main" id="{190F0C9B-E3F1-4CDC-B275-6922C59772B7}"/>
              </a:ext>
            </a:extLst>
          </p:cNvPr>
          <p:cNvPicPr>
            <a:picLocks noChangeAspect="1"/>
          </p:cNvPicPr>
          <p:nvPr>
            <a:videoFile r:link="rId1"/>
            <p:extLst>
              <p:ext uri="{DAA4B4D4-6D71-4841-9C94-3DE7FCFB9230}">
                <p14:media xmlns:p14="http://schemas.microsoft.com/office/powerpoint/2010/main" r:embed="rId2">
                  <p14:trim st="1577"/>
                </p14:media>
              </p:ext>
            </p:extLst>
          </p:nvPr>
        </p:nvPicPr>
        <p:blipFill>
          <a:blip r:embed="rId5"/>
          <a:stretch>
            <a:fillRect/>
          </a:stretch>
        </p:blipFill>
        <p:spPr>
          <a:xfrm>
            <a:off x="2066925" y="632891"/>
            <a:ext cx="8058150" cy="2743200"/>
          </a:xfrm>
          <a:prstGeom prst="rect">
            <a:avLst/>
          </a:prstGeom>
        </p:spPr>
      </p:pic>
      <p:pic>
        <p:nvPicPr>
          <p:cNvPr id="9" name="2018-02-27_17-12-12">
            <a:hlinkClick r:id="" action="ppaction://media"/>
            <a:extLst>
              <a:ext uri="{FF2B5EF4-FFF2-40B4-BE49-F238E27FC236}">
                <a16:creationId xmlns:a16="http://schemas.microsoft.com/office/drawing/2014/main" id="{A3C4340B-4E78-4F8D-B7FF-424D13CE0168}"/>
              </a:ext>
            </a:extLst>
          </p:cNvPr>
          <p:cNvPicPr>
            <a:picLocks noChangeAspect="1"/>
          </p:cNvPicPr>
          <p:nvPr>
            <a:videoFile r:link="rId1"/>
            <p:extLst>
              <p:ext uri="{DAA4B4D4-6D71-4841-9C94-3DE7FCFB9230}">
                <p14:media xmlns:p14="http://schemas.microsoft.com/office/powerpoint/2010/main" r:embed="rId3">
                  <p14:trim st="1649"/>
                </p14:media>
              </p:ext>
            </p:extLst>
          </p:nvPr>
        </p:nvPicPr>
        <p:blipFill>
          <a:blip r:embed="rId6"/>
          <a:stretch>
            <a:fillRect/>
          </a:stretch>
        </p:blipFill>
        <p:spPr>
          <a:xfrm>
            <a:off x="2066925" y="3628809"/>
            <a:ext cx="8058150" cy="2724150"/>
          </a:xfrm>
          <a:prstGeom prst="rect">
            <a:avLst/>
          </a:prstGeom>
        </p:spPr>
      </p:pic>
    </p:spTree>
    <p:extLst>
      <p:ext uri="{BB962C8B-B14F-4D97-AF65-F5344CB8AC3E}">
        <p14:creationId xmlns:p14="http://schemas.microsoft.com/office/powerpoint/2010/main" val="164843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7" fill="hold"/>
                                        <p:tgtEl>
                                          <p:spTgt spid="8"/>
                                        </p:tgtEl>
                                      </p:cBhvr>
                                    </p:cmd>
                                  </p:childTnLst>
                                </p:cTn>
                              </p:par>
                            </p:childTnLst>
                          </p:cTn>
                        </p:par>
                        <p:par>
                          <p:cTn id="7" fill="hold">
                            <p:stCondLst>
                              <p:cond delay="1957"/>
                            </p:stCondLst>
                            <p:childTnLst>
                              <p:par>
                                <p:cTn id="8" presetID="1" presetClass="mediacall" presetSubtype="0" fill="hold" nodeType="afterEffect">
                                  <p:stCondLst>
                                    <p:cond delay="0"/>
                                  </p:stCondLst>
                                  <p:childTnLst>
                                    <p:cmd type="call" cmd="playFrom(0.0)">
                                      <p:cBhvr>
                                        <p:cTn id="9" dur="298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8"/>
                </p:tgtEl>
              </p:cMediaNode>
            </p:video>
            <p:seq concurrent="1" nextAc="seek">
              <p:cTn id="11" restart="whenNotActive" fill="hold" evtFilter="cancelBubble" nodeType="interactiveSeq">
                <p:stCondLst>
                  <p:cond evt="onClick" delay="0">
                    <p:tgtEl>
                      <p:spTgt spid="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8"/>
                                        </p:tgtEl>
                                      </p:cBhvr>
                                    </p:cmd>
                                  </p:childTnLst>
                                </p:cTn>
                              </p:par>
                            </p:childTnLst>
                          </p:cTn>
                        </p:par>
                      </p:childTnLst>
                    </p:cTn>
                  </p:par>
                </p:childTnLst>
              </p:cTn>
              <p:nextCondLst>
                <p:cond evt="onClick" delay="0">
                  <p:tgtEl>
                    <p:spTgt spid="8"/>
                  </p:tgtEl>
                </p:cond>
              </p:nextCondLst>
            </p:seq>
            <p:video>
              <p:cMediaNode vol="80000">
                <p:cTn id="16" repeatCount="indefinite" fill="hold" display="0">
                  <p:stCondLst>
                    <p:cond delay="indefinite"/>
                  </p:stCondLst>
                </p:cTn>
                <p:tgtEl>
                  <p:spTgt spid="9"/>
                </p:tgtEl>
              </p:cMediaNode>
            </p:video>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2857917" cy="535531"/>
          </a:xfrm>
        </p:spPr>
        <p:txBody>
          <a:bodyPr/>
          <a:lstStyle/>
          <a:p>
            <a:r>
              <a:rPr lang="en-GB" dirty="0"/>
              <a:t>Welcome</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2</a:t>
            </a:fld>
            <a:endParaRPr lang="en-GB"/>
          </a:p>
        </p:txBody>
      </p:sp>
      <p:sp>
        <p:nvSpPr>
          <p:cNvPr id="6" name="Content Placeholder 5"/>
          <p:cNvSpPr>
            <a:spLocks noGrp="1"/>
          </p:cNvSpPr>
          <p:nvPr>
            <p:ph idx="1"/>
          </p:nvPr>
        </p:nvSpPr>
        <p:spPr/>
        <p:txBody>
          <a:bodyPr/>
          <a:lstStyle/>
          <a:p>
            <a:r>
              <a:rPr lang="en-GB" dirty="0"/>
              <a:t>Key Goals:</a:t>
            </a:r>
          </a:p>
          <a:p>
            <a:endParaRPr lang="en-GB" dirty="0"/>
          </a:p>
          <a:p>
            <a:pPr marL="342900" indent="-342900">
              <a:buFont typeface="+mj-lt"/>
              <a:buAutoNum type="arabicPeriod"/>
            </a:pPr>
            <a:r>
              <a:rPr lang="en-GB" dirty="0"/>
              <a:t>Introduction to the basics of AI in games. </a:t>
            </a:r>
          </a:p>
          <a:p>
            <a:pPr marL="342900" indent="-342900">
              <a:buFont typeface="+mj-lt"/>
              <a:buAutoNum type="arabicPeriod"/>
            </a:pPr>
            <a:endParaRPr lang="en-GB" dirty="0"/>
          </a:p>
          <a:p>
            <a:pPr marL="342900" indent="-342900">
              <a:buFont typeface="+mj-lt"/>
              <a:buAutoNum type="arabicPeriod"/>
            </a:pPr>
            <a:r>
              <a:rPr lang="en-GB" dirty="0"/>
              <a:t>Look at different approaches to AI in games. </a:t>
            </a:r>
          </a:p>
          <a:p>
            <a:pPr marL="342900" indent="-342900">
              <a:buFont typeface="+mj-lt"/>
              <a:buAutoNum type="arabicPeriod"/>
            </a:pPr>
            <a:endParaRPr lang="en-GB" dirty="0"/>
          </a:p>
          <a:p>
            <a:pPr marL="342900" indent="-342900">
              <a:buFont typeface="+mj-lt"/>
              <a:buAutoNum type="arabicPeriod"/>
            </a:pPr>
            <a:r>
              <a:rPr lang="en-GB" dirty="0"/>
              <a:t>A generic look at Behaviour Trees. </a:t>
            </a:r>
          </a:p>
          <a:p>
            <a:pPr marL="342900" indent="-342900">
              <a:buFont typeface="+mj-lt"/>
              <a:buAutoNum type="arabicPeriod"/>
            </a:pPr>
            <a:endParaRPr lang="en-GB" dirty="0"/>
          </a:p>
          <a:p>
            <a:pPr marL="342900" indent="-342900">
              <a:buFont typeface="+mj-lt"/>
              <a:buAutoNum type="arabicPeriod"/>
            </a:pPr>
            <a:r>
              <a:rPr lang="en-GB" dirty="0"/>
              <a:t>How UE4 Implements Behaviour Trees. </a:t>
            </a:r>
          </a:p>
          <a:p>
            <a:pPr marL="342900" indent="-342900">
              <a:buFont typeface="+mj-lt"/>
              <a:buAutoNum type="arabicPeriod"/>
            </a:pPr>
            <a:endParaRPr lang="en-GB" dirty="0"/>
          </a:p>
          <a:p>
            <a:pPr marL="342900" indent="-342900">
              <a:buFont typeface="+mj-lt"/>
              <a:buAutoNum type="arabicPeriod"/>
            </a:pPr>
            <a:r>
              <a:rPr lang="en-GB" dirty="0"/>
              <a:t>How UE4 handles data to use with Behaviour Trees.</a:t>
            </a:r>
          </a:p>
          <a:p>
            <a:pPr marL="342900" indent="-342900">
              <a:buFont typeface="+mj-lt"/>
              <a:buAutoNum type="arabicPeriod"/>
            </a:pPr>
            <a:endParaRPr lang="en-GB" dirty="0"/>
          </a:p>
          <a:p>
            <a:pPr marL="342900" indent="-342900">
              <a:buFont typeface="+mj-lt"/>
              <a:buAutoNum type="arabicPeriod"/>
            </a:pPr>
            <a:r>
              <a:rPr lang="en-GB" dirty="0"/>
              <a:t>Run through a simple Path Node Example. </a:t>
            </a:r>
          </a:p>
          <a:p>
            <a:pPr marL="342900" indent="-342900">
              <a:buFont typeface="+mj-lt"/>
              <a:buAutoNum type="arabicPeriod"/>
            </a:pPr>
            <a:endParaRPr lang="en-GB" dirty="0"/>
          </a:p>
          <a:p>
            <a:pPr marL="0" indent="0">
              <a:buNone/>
            </a:pPr>
            <a:endParaRPr lang="en-GB" dirty="0"/>
          </a:p>
        </p:txBody>
      </p:sp>
    </p:spTree>
    <p:extLst>
      <p:ext uri="{BB962C8B-B14F-4D97-AF65-F5344CB8AC3E}">
        <p14:creationId xmlns:p14="http://schemas.microsoft.com/office/powerpoint/2010/main" val="3336822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2678381" cy="535531"/>
          </a:xfrm>
        </p:spPr>
        <p:txBody>
          <a:bodyPr/>
          <a:lstStyle/>
          <a:p>
            <a:r>
              <a:rPr lang="en-GB" dirty="0"/>
              <a:t>Services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20</a:t>
            </a:fld>
            <a:endParaRPr lang="en-GB"/>
          </a:p>
        </p:txBody>
      </p:sp>
      <p:sp>
        <p:nvSpPr>
          <p:cNvPr id="6" name="Content Placeholder 5"/>
          <p:cNvSpPr>
            <a:spLocks noGrp="1"/>
          </p:cNvSpPr>
          <p:nvPr>
            <p:ph idx="1"/>
          </p:nvPr>
        </p:nvSpPr>
        <p:spPr>
          <a:xfrm>
            <a:off x="4730620" y="1080655"/>
            <a:ext cx="6623180" cy="5096308"/>
          </a:xfrm>
        </p:spPr>
        <p:txBody>
          <a:bodyPr/>
          <a:lstStyle/>
          <a:p>
            <a:r>
              <a:rPr lang="en-GB" dirty="0">
                <a:solidFill>
                  <a:srgbClr val="33CC33"/>
                </a:solidFill>
              </a:rPr>
              <a:t>Services</a:t>
            </a:r>
            <a:r>
              <a:rPr lang="en-GB" dirty="0"/>
              <a:t> attach to Composites (not </a:t>
            </a:r>
            <a:r>
              <a:rPr lang="en-GB" dirty="0">
                <a:solidFill>
                  <a:srgbClr val="6430A6"/>
                </a:solidFill>
              </a:rPr>
              <a:t>Tasks</a:t>
            </a:r>
            <a:r>
              <a:rPr lang="en-GB" dirty="0"/>
              <a:t>) and are used to update data in some way.  </a:t>
            </a:r>
          </a:p>
          <a:p>
            <a:endParaRPr lang="en-GB" dirty="0"/>
          </a:p>
          <a:p>
            <a:r>
              <a:rPr lang="en-GB" dirty="0"/>
              <a:t>This is often used to make checks by preparing data for a condition (</a:t>
            </a:r>
            <a:r>
              <a:rPr lang="en-GB" dirty="0">
                <a:solidFill>
                  <a:srgbClr val="003883"/>
                </a:solidFill>
              </a:rPr>
              <a:t>Decorator</a:t>
            </a:r>
            <a:r>
              <a:rPr lang="en-GB" dirty="0"/>
              <a:t>).  </a:t>
            </a:r>
          </a:p>
          <a:p>
            <a:endParaRPr lang="en-GB" dirty="0"/>
          </a:p>
          <a:p>
            <a:r>
              <a:rPr lang="en-GB" dirty="0"/>
              <a:t>An example of this may be to check if the AI can see an enemy (more on this next week).  </a:t>
            </a:r>
          </a:p>
          <a:p>
            <a:endParaRPr lang="en-GB" dirty="0"/>
          </a:p>
          <a:p>
            <a:r>
              <a:rPr lang="en-GB" dirty="0"/>
              <a:t>If it can, this is updated in the </a:t>
            </a:r>
            <a:r>
              <a:rPr lang="en-GB" b="1" dirty="0"/>
              <a:t>Blackboard</a:t>
            </a:r>
            <a:r>
              <a:rPr lang="en-GB" dirty="0"/>
              <a:t> asset and checked against using a </a:t>
            </a:r>
            <a:r>
              <a:rPr lang="en-GB" b="1" dirty="0"/>
              <a:t>Decorator</a:t>
            </a:r>
            <a:r>
              <a:rPr lang="en-GB" dirty="0"/>
              <a:t> (condition).  </a:t>
            </a:r>
          </a:p>
          <a:p>
            <a:endParaRPr lang="en-GB" dirty="0"/>
          </a:p>
          <a:p>
            <a:r>
              <a:rPr lang="en-GB" dirty="0"/>
              <a:t>More than one Service can be attached to a single Composite.</a:t>
            </a:r>
          </a:p>
          <a:p>
            <a:endParaRPr lang="en-GB" dirty="0"/>
          </a:p>
          <a:p>
            <a:endParaRPr lang="en-GB" dirty="0"/>
          </a:p>
        </p:txBody>
      </p:sp>
      <p:pic>
        <p:nvPicPr>
          <p:cNvPr id="7" name="Picture 6"/>
          <p:cNvPicPr>
            <a:picLocks noChangeAspect="1"/>
          </p:cNvPicPr>
          <p:nvPr/>
        </p:nvPicPr>
        <p:blipFill>
          <a:blip r:embed="rId2"/>
          <a:stretch>
            <a:fillRect/>
          </a:stretch>
        </p:blipFill>
        <p:spPr>
          <a:xfrm>
            <a:off x="772885" y="1730732"/>
            <a:ext cx="3489033" cy="2934574"/>
          </a:xfrm>
          <a:prstGeom prst="rect">
            <a:avLst/>
          </a:prstGeom>
        </p:spPr>
      </p:pic>
    </p:spTree>
    <p:extLst>
      <p:ext uri="{BB962C8B-B14F-4D97-AF65-F5344CB8AC3E}">
        <p14:creationId xmlns:p14="http://schemas.microsoft.com/office/powerpoint/2010/main" val="471230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3225005" cy="535531"/>
          </a:xfrm>
        </p:spPr>
        <p:txBody>
          <a:bodyPr/>
          <a:lstStyle/>
          <a:p>
            <a:r>
              <a:rPr lang="en-GB" dirty="0"/>
              <a:t>Decorators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21</a:t>
            </a:fld>
            <a:endParaRPr lang="en-GB"/>
          </a:p>
        </p:txBody>
      </p:sp>
      <p:sp>
        <p:nvSpPr>
          <p:cNvPr id="6" name="Content Placeholder 5"/>
          <p:cNvSpPr>
            <a:spLocks noGrp="1"/>
          </p:cNvSpPr>
          <p:nvPr>
            <p:ph idx="1"/>
          </p:nvPr>
        </p:nvSpPr>
        <p:spPr>
          <a:xfrm>
            <a:off x="838200" y="1080655"/>
            <a:ext cx="7315200" cy="5096308"/>
          </a:xfrm>
        </p:spPr>
        <p:txBody>
          <a:bodyPr/>
          <a:lstStyle/>
          <a:p>
            <a:r>
              <a:rPr lang="en-GB" dirty="0"/>
              <a:t>Decorators can be attached to Composites or Tasks and are used as conditionals.  </a:t>
            </a:r>
          </a:p>
          <a:p>
            <a:endParaRPr lang="en-GB" dirty="0"/>
          </a:p>
          <a:p>
            <a:r>
              <a:rPr lang="en-GB" dirty="0"/>
              <a:t>These are used to control transversal through the branches of the </a:t>
            </a:r>
            <a:r>
              <a:rPr lang="en-GB" b="1" dirty="0"/>
              <a:t>Behaviour Tree.</a:t>
            </a:r>
          </a:p>
          <a:p>
            <a:endParaRPr lang="en-GB" b="1" dirty="0"/>
          </a:p>
          <a:p>
            <a:r>
              <a:rPr lang="en-GB" dirty="0"/>
              <a:t>If a Decorator Succeeds logic can transition along its Branch. </a:t>
            </a:r>
            <a:endParaRPr lang="en-GB" b="1" dirty="0"/>
          </a:p>
          <a:p>
            <a:endParaRPr lang="en-GB" b="1" dirty="0"/>
          </a:p>
          <a:p>
            <a:r>
              <a:rPr lang="en-GB" dirty="0"/>
              <a:t>Common </a:t>
            </a:r>
            <a:r>
              <a:rPr lang="en-GB" b="1" dirty="0"/>
              <a:t>Decorators:</a:t>
            </a:r>
          </a:p>
          <a:p>
            <a:pPr lvl="1"/>
            <a:r>
              <a:rPr lang="en-GB" dirty="0"/>
              <a:t> </a:t>
            </a:r>
            <a:r>
              <a:rPr lang="en-GB" b="1" dirty="0"/>
              <a:t>Blackboard </a:t>
            </a:r>
            <a:r>
              <a:rPr lang="en-GB" dirty="0"/>
              <a:t>decorator which will check to see if a value is set on the given </a:t>
            </a:r>
            <a:r>
              <a:rPr lang="en-GB" b="1" dirty="0"/>
              <a:t>Blackboard Key.  </a:t>
            </a:r>
            <a:endParaRPr lang="en-GB" dirty="0"/>
          </a:p>
          <a:p>
            <a:pPr lvl="1"/>
            <a:r>
              <a:rPr lang="en-GB" b="1" dirty="0"/>
              <a:t>Compare</a:t>
            </a:r>
            <a:r>
              <a:rPr lang="en-GB" dirty="0"/>
              <a:t> </a:t>
            </a:r>
            <a:r>
              <a:rPr lang="en-GB" b="1" dirty="0"/>
              <a:t>Blackboard</a:t>
            </a:r>
            <a:r>
              <a:rPr lang="en-GB" dirty="0"/>
              <a:t> </a:t>
            </a:r>
            <a:r>
              <a:rPr lang="en-GB" b="1" dirty="0"/>
              <a:t>Entries</a:t>
            </a:r>
            <a:r>
              <a:rPr lang="en-GB" dirty="0"/>
              <a:t> is used to compare the values of two </a:t>
            </a:r>
            <a:r>
              <a:rPr lang="en-GB" b="1" dirty="0"/>
              <a:t>Blackboard</a:t>
            </a:r>
            <a:r>
              <a:rPr lang="en-GB" dirty="0"/>
              <a:t> keys.  </a:t>
            </a:r>
          </a:p>
          <a:p>
            <a:endParaRPr lang="en-GB" dirty="0"/>
          </a:p>
          <a:p>
            <a:r>
              <a:rPr lang="en-GB" dirty="0"/>
              <a:t>More than one Decorator can be attached to a Composite or a Task.</a:t>
            </a:r>
          </a:p>
          <a:p>
            <a:endParaRPr lang="en-GB" dirty="0"/>
          </a:p>
        </p:txBody>
      </p:sp>
      <p:pic>
        <p:nvPicPr>
          <p:cNvPr id="7" name="Picture 6"/>
          <p:cNvPicPr>
            <a:picLocks noChangeAspect="1"/>
          </p:cNvPicPr>
          <p:nvPr/>
        </p:nvPicPr>
        <p:blipFill>
          <a:blip r:embed="rId2"/>
          <a:stretch>
            <a:fillRect/>
          </a:stretch>
        </p:blipFill>
        <p:spPr>
          <a:xfrm>
            <a:off x="8308113" y="2237376"/>
            <a:ext cx="3657426" cy="2148012"/>
          </a:xfrm>
          <a:prstGeom prst="rect">
            <a:avLst/>
          </a:prstGeom>
        </p:spPr>
      </p:pic>
    </p:spTree>
    <p:extLst>
      <p:ext uri="{BB962C8B-B14F-4D97-AF65-F5344CB8AC3E}">
        <p14:creationId xmlns:p14="http://schemas.microsoft.com/office/powerpoint/2010/main" val="3580625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2131757" cy="535531"/>
          </a:xfrm>
        </p:spPr>
        <p:txBody>
          <a:bodyPr/>
          <a:lstStyle/>
          <a:p>
            <a:r>
              <a:rPr lang="en-GB" dirty="0"/>
              <a:t>Tasks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22</a:t>
            </a:fld>
            <a:endParaRPr lang="en-GB"/>
          </a:p>
        </p:txBody>
      </p:sp>
      <p:sp>
        <p:nvSpPr>
          <p:cNvPr id="6" name="Content Placeholder 5"/>
          <p:cNvSpPr>
            <a:spLocks noGrp="1"/>
          </p:cNvSpPr>
          <p:nvPr>
            <p:ph idx="1"/>
          </p:nvPr>
        </p:nvSpPr>
        <p:spPr/>
        <p:txBody>
          <a:bodyPr/>
          <a:lstStyle/>
          <a:p>
            <a:r>
              <a:rPr lang="en-GB" dirty="0"/>
              <a:t>Tasks are the leaves of the tree, they instruct the AI controlled Agent to take some form of action.</a:t>
            </a:r>
          </a:p>
          <a:p>
            <a:endParaRPr lang="en-GB" dirty="0"/>
          </a:p>
          <a:p>
            <a:r>
              <a:rPr lang="en-GB" dirty="0"/>
              <a:t>Leaf Nodes can return if they have succeeded or fail, which informs the Composites what to do next.  </a:t>
            </a:r>
          </a:p>
          <a:p>
            <a:endParaRPr lang="en-GB" dirty="0"/>
          </a:p>
          <a:p>
            <a:r>
              <a:rPr lang="en-GB" dirty="0"/>
              <a:t>The Behaviour Tree Editor comes with some in built tasks available to use, such as </a:t>
            </a:r>
            <a:r>
              <a:rPr lang="en-GB" b="1" dirty="0"/>
              <a:t>Move To</a:t>
            </a:r>
            <a:r>
              <a:rPr lang="en-GB" dirty="0"/>
              <a:t>, which causes the controlled pawn to move to a provided vector using the </a:t>
            </a:r>
            <a:r>
              <a:rPr lang="en-GB" b="1" dirty="0" err="1"/>
              <a:t>NavMesh</a:t>
            </a:r>
            <a:r>
              <a:rPr lang="en-GB" b="1" dirty="0"/>
              <a:t>.  </a:t>
            </a:r>
            <a:r>
              <a:rPr lang="en-GB" dirty="0"/>
              <a:t>Custom nodes can be built to suit specific needs.  </a:t>
            </a:r>
            <a:endParaRPr lang="en-GB" b="1" dirty="0"/>
          </a:p>
          <a:p>
            <a:endParaRPr lang="en-GB" dirty="0"/>
          </a:p>
          <a:p>
            <a:r>
              <a:rPr lang="en-GB" dirty="0"/>
              <a:t>Being the leaves of the tree, they cannot have any children.  This means that they cannot have Services attached to them, however they can make use of Decorators.  </a:t>
            </a:r>
          </a:p>
          <a:p>
            <a:endParaRPr lang="en-GB" dirty="0"/>
          </a:p>
        </p:txBody>
      </p:sp>
      <p:pic>
        <p:nvPicPr>
          <p:cNvPr id="7" name="Picture 6"/>
          <p:cNvPicPr>
            <a:picLocks noChangeAspect="1"/>
          </p:cNvPicPr>
          <p:nvPr/>
        </p:nvPicPr>
        <p:blipFill>
          <a:blip r:embed="rId2"/>
          <a:stretch>
            <a:fillRect/>
          </a:stretch>
        </p:blipFill>
        <p:spPr>
          <a:xfrm>
            <a:off x="4052887" y="4694120"/>
            <a:ext cx="4086225" cy="1562100"/>
          </a:xfrm>
          <a:prstGeom prst="rect">
            <a:avLst/>
          </a:prstGeom>
        </p:spPr>
      </p:pic>
    </p:spTree>
    <p:extLst>
      <p:ext uri="{BB962C8B-B14F-4D97-AF65-F5344CB8AC3E}">
        <p14:creationId xmlns:p14="http://schemas.microsoft.com/office/powerpoint/2010/main" val="1243927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9441450" cy="535531"/>
          </a:xfrm>
        </p:spPr>
        <p:txBody>
          <a:bodyPr/>
          <a:lstStyle/>
          <a:p>
            <a:r>
              <a:rPr lang="en-GB" dirty="0"/>
              <a:t>Assets Related to Behaviour Trees in UE4</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23</a:t>
            </a:fld>
            <a:endParaRPr lang="en-GB"/>
          </a:p>
        </p:txBody>
      </p:sp>
      <p:sp>
        <p:nvSpPr>
          <p:cNvPr id="6" name="Content Placeholder 5"/>
          <p:cNvSpPr>
            <a:spLocks noGrp="1"/>
          </p:cNvSpPr>
          <p:nvPr>
            <p:ph idx="1"/>
          </p:nvPr>
        </p:nvSpPr>
        <p:spPr>
          <a:xfrm>
            <a:off x="838200" y="1080655"/>
            <a:ext cx="7204788" cy="5096308"/>
          </a:xfrm>
        </p:spPr>
        <p:txBody>
          <a:bodyPr/>
          <a:lstStyle/>
          <a:p>
            <a:r>
              <a:rPr lang="en-GB" dirty="0"/>
              <a:t>Within UE4 there are two assets that are essential in order to create any properly function AI Behaviours:</a:t>
            </a:r>
          </a:p>
          <a:p>
            <a:endParaRPr lang="en-GB" dirty="0"/>
          </a:p>
          <a:p>
            <a:pPr lvl="1"/>
            <a:r>
              <a:rPr lang="en-GB" b="1" dirty="0"/>
              <a:t>Behaviour Tree Asset </a:t>
            </a:r>
            <a:r>
              <a:rPr lang="en-GB" dirty="0"/>
              <a:t>– The Behaviour Tree is the AI’s processor. It makes and acts on decisions. </a:t>
            </a:r>
            <a:r>
              <a:rPr lang="en-GB" b="1" dirty="0"/>
              <a:t>It is pure logic flow</a:t>
            </a:r>
            <a:r>
              <a:rPr lang="en-GB" dirty="0"/>
              <a:t>.</a:t>
            </a:r>
          </a:p>
          <a:p>
            <a:pPr lvl="1"/>
            <a:endParaRPr lang="en-GB" dirty="0"/>
          </a:p>
          <a:p>
            <a:pPr lvl="1"/>
            <a:r>
              <a:rPr lang="en-GB" b="1" dirty="0"/>
              <a:t>Blackboard Asset </a:t>
            </a:r>
            <a:r>
              <a:rPr lang="en-GB" dirty="0"/>
              <a:t>– The Blackboard is the AI’s Memory. It stores key values for the Behaviour Tree to use. </a:t>
            </a:r>
          </a:p>
          <a:p>
            <a:pPr lvl="1"/>
            <a:endParaRPr lang="en-GB" dirty="0"/>
          </a:p>
          <a:p>
            <a:pPr lvl="1"/>
            <a:r>
              <a:rPr lang="en-GB" b="1" dirty="0"/>
              <a:t>AI Controller </a:t>
            </a:r>
            <a:r>
              <a:rPr lang="en-GB" dirty="0"/>
              <a:t>– A Controller specific to AI. They can run Behaviour Trees. </a:t>
            </a:r>
          </a:p>
          <a:p>
            <a:pPr lvl="1"/>
            <a:endParaRPr lang="en-GB" dirty="0"/>
          </a:p>
          <a:p>
            <a:pPr lvl="1"/>
            <a:r>
              <a:rPr lang="en-GB" b="1" dirty="0"/>
              <a:t>Character</a:t>
            </a:r>
            <a:r>
              <a:rPr lang="en-GB" dirty="0"/>
              <a:t> – Not all AI requires a Character Pawn to possess (</a:t>
            </a:r>
            <a:r>
              <a:rPr lang="en-GB" dirty="0">
                <a:hlinkClick r:id="rId2"/>
              </a:rPr>
              <a:t>AI Director</a:t>
            </a:r>
            <a:r>
              <a:rPr lang="en-GB" dirty="0"/>
              <a:t>), but it is normal to have one. </a:t>
            </a:r>
          </a:p>
          <a:p>
            <a:pPr lvl="1"/>
            <a:endParaRPr lang="en-GB" dirty="0"/>
          </a:p>
        </p:txBody>
      </p:sp>
      <p:pic>
        <p:nvPicPr>
          <p:cNvPr id="8" name="Picture 7"/>
          <p:cNvPicPr>
            <a:picLocks noChangeAspect="1"/>
          </p:cNvPicPr>
          <p:nvPr/>
        </p:nvPicPr>
        <p:blipFill>
          <a:blip r:embed="rId3"/>
          <a:stretch>
            <a:fillRect/>
          </a:stretch>
        </p:blipFill>
        <p:spPr>
          <a:xfrm>
            <a:off x="8548462" y="1646303"/>
            <a:ext cx="3008669" cy="2160587"/>
          </a:xfrm>
          <a:prstGeom prst="rect">
            <a:avLst/>
          </a:prstGeom>
        </p:spPr>
      </p:pic>
      <p:pic>
        <p:nvPicPr>
          <p:cNvPr id="11" name="Picture 10"/>
          <p:cNvPicPr>
            <a:picLocks noChangeAspect="1"/>
          </p:cNvPicPr>
          <p:nvPr/>
        </p:nvPicPr>
        <p:blipFill>
          <a:blip r:embed="rId4"/>
          <a:stretch>
            <a:fillRect/>
          </a:stretch>
        </p:blipFill>
        <p:spPr>
          <a:xfrm>
            <a:off x="8548462" y="4021495"/>
            <a:ext cx="2973714" cy="2147682"/>
          </a:xfrm>
          <a:prstGeom prst="rect">
            <a:avLst/>
          </a:prstGeom>
        </p:spPr>
      </p:pic>
    </p:spTree>
    <p:extLst>
      <p:ext uri="{BB962C8B-B14F-4D97-AF65-F5344CB8AC3E}">
        <p14:creationId xmlns:p14="http://schemas.microsoft.com/office/powerpoint/2010/main" val="662389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7647690" cy="535531"/>
          </a:xfrm>
        </p:spPr>
        <p:txBody>
          <a:bodyPr/>
          <a:lstStyle/>
          <a:p>
            <a:r>
              <a:rPr lang="en-GB" dirty="0"/>
              <a:t>AI Controller &amp; Character Assets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24</a:t>
            </a:fld>
            <a:endParaRPr lang="en-GB"/>
          </a:p>
        </p:txBody>
      </p:sp>
      <p:sp>
        <p:nvSpPr>
          <p:cNvPr id="6" name="Content Placeholder 5"/>
          <p:cNvSpPr>
            <a:spLocks noGrp="1"/>
          </p:cNvSpPr>
          <p:nvPr>
            <p:ph idx="1"/>
          </p:nvPr>
        </p:nvSpPr>
        <p:spPr>
          <a:xfrm>
            <a:off x="838200" y="1080655"/>
            <a:ext cx="5198706" cy="5096308"/>
          </a:xfrm>
        </p:spPr>
        <p:txBody>
          <a:bodyPr>
            <a:normAutofit lnSpcReduction="10000"/>
          </a:bodyPr>
          <a:lstStyle/>
          <a:p>
            <a:r>
              <a:rPr lang="en-GB" b="1" dirty="0"/>
              <a:t>AI Controller</a:t>
            </a:r>
            <a:r>
              <a:rPr lang="en-GB" dirty="0"/>
              <a:t>:</a:t>
            </a:r>
          </a:p>
          <a:p>
            <a:pPr lvl="1"/>
            <a:r>
              <a:rPr lang="en-GB" dirty="0"/>
              <a:t>Parent class = </a:t>
            </a:r>
            <a:r>
              <a:rPr lang="en-GB" dirty="0" err="1"/>
              <a:t>AIController</a:t>
            </a:r>
            <a:r>
              <a:rPr lang="en-GB" dirty="0"/>
              <a:t>.</a:t>
            </a:r>
          </a:p>
          <a:p>
            <a:pPr lvl="1"/>
            <a:r>
              <a:rPr lang="en-GB" dirty="0"/>
              <a:t>AI Controllers are very similar to Player controllers apart from they are not directed using an Input Device / Manager, and are instead directed using a Behaviour Tree.  </a:t>
            </a:r>
          </a:p>
          <a:p>
            <a:pPr lvl="1"/>
            <a:r>
              <a:rPr lang="en-GB" dirty="0"/>
              <a:t>They can still Possess/Un-possess a Character. </a:t>
            </a:r>
          </a:p>
          <a:p>
            <a:pPr lvl="1"/>
            <a:r>
              <a:rPr lang="en-GB" dirty="0"/>
              <a:t>Can run a Behaviour Tree (using the Run Behaviour Tree node).  </a:t>
            </a:r>
          </a:p>
          <a:p>
            <a:pPr lvl="1"/>
            <a:endParaRPr lang="en-GB" dirty="0"/>
          </a:p>
          <a:p>
            <a:r>
              <a:rPr lang="en-GB" b="1" dirty="0"/>
              <a:t>Character</a:t>
            </a:r>
            <a:r>
              <a:rPr lang="en-GB" dirty="0"/>
              <a:t>:</a:t>
            </a:r>
          </a:p>
          <a:p>
            <a:pPr lvl="1"/>
            <a:r>
              <a:rPr lang="en-GB" dirty="0"/>
              <a:t>Parent Class = Character / Pawn. </a:t>
            </a:r>
          </a:p>
          <a:p>
            <a:pPr lvl="1"/>
            <a:r>
              <a:rPr lang="en-GB" dirty="0"/>
              <a:t>No difference from a standard Character.</a:t>
            </a:r>
          </a:p>
          <a:p>
            <a:pPr lvl="1"/>
            <a:r>
              <a:rPr lang="en-GB" dirty="0"/>
              <a:t>Does not require anything involving a camera. </a:t>
            </a:r>
          </a:p>
          <a:p>
            <a:pPr lvl="1"/>
            <a:r>
              <a:rPr lang="en-GB" dirty="0"/>
              <a:t>AI Controller is set in the class defaults in the details panel (search “AI”).</a:t>
            </a:r>
          </a:p>
          <a:p>
            <a:pPr lvl="1"/>
            <a:r>
              <a:rPr lang="en-GB" dirty="0"/>
              <a:t>Auto Possess AI indicates when the AI Controller class provided should possess this Character.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728" y="3509963"/>
            <a:ext cx="4495800" cy="2667000"/>
          </a:xfrm>
          <a:prstGeom prst="rect">
            <a:avLst/>
          </a:prstGeom>
        </p:spPr>
      </p:pic>
      <p:pic>
        <p:nvPicPr>
          <p:cNvPr id="9" name="Picture 8"/>
          <p:cNvPicPr>
            <a:picLocks noChangeAspect="1"/>
          </p:cNvPicPr>
          <p:nvPr/>
        </p:nvPicPr>
        <p:blipFill>
          <a:blip r:embed="rId3"/>
          <a:stretch>
            <a:fillRect/>
          </a:stretch>
        </p:blipFill>
        <p:spPr>
          <a:xfrm>
            <a:off x="7531261" y="1289896"/>
            <a:ext cx="3202733" cy="2040680"/>
          </a:xfrm>
          <a:prstGeom prst="rect">
            <a:avLst/>
          </a:prstGeom>
        </p:spPr>
      </p:pic>
    </p:spTree>
    <p:extLst>
      <p:ext uri="{BB962C8B-B14F-4D97-AF65-F5344CB8AC3E}">
        <p14:creationId xmlns:p14="http://schemas.microsoft.com/office/powerpoint/2010/main" val="2824547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5328144" cy="535531"/>
          </a:xfrm>
        </p:spPr>
        <p:txBody>
          <a:bodyPr/>
          <a:lstStyle/>
          <a:p>
            <a:r>
              <a:rPr lang="en-GB" dirty="0"/>
              <a:t>Behaviour Tree Asset</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25</a:t>
            </a:fld>
            <a:endParaRPr lang="en-GB"/>
          </a:p>
        </p:txBody>
      </p:sp>
      <p:sp>
        <p:nvSpPr>
          <p:cNvPr id="6" name="Content Placeholder 5"/>
          <p:cNvSpPr>
            <a:spLocks noGrp="1"/>
          </p:cNvSpPr>
          <p:nvPr>
            <p:ph idx="1"/>
          </p:nvPr>
        </p:nvSpPr>
        <p:spPr>
          <a:xfrm>
            <a:off x="838200" y="1080655"/>
            <a:ext cx="6952861" cy="3055628"/>
          </a:xfrm>
        </p:spPr>
        <p:txBody>
          <a:bodyPr/>
          <a:lstStyle/>
          <a:p>
            <a:r>
              <a:rPr lang="en-GB" dirty="0"/>
              <a:t>Behaviour Tree Assets can be created by right clicking in the Content folder and navigating towards the Artificial Intelligence section and selecting Behaviour Tree.  </a:t>
            </a:r>
          </a:p>
          <a:p>
            <a:endParaRPr lang="en-GB" dirty="0"/>
          </a:p>
          <a:p>
            <a:r>
              <a:rPr lang="en-GB" dirty="0"/>
              <a:t>Alone a Behaviour Tree won’t do much. It must be ran by an AI Controller. </a:t>
            </a:r>
          </a:p>
          <a:p>
            <a:endParaRPr lang="en-GB" dirty="0"/>
          </a:p>
          <a:p>
            <a:r>
              <a:rPr lang="en-GB" dirty="0"/>
              <a:t>To do so, use the Run Behaviour Tree node within an AI Controller. This is usually done from an </a:t>
            </a:r>
            <a:r>
              <a:rPr lang="en-GB" dirty="0" err="1"/>
              <a:t>Init</a:t>
            </a:r>
            <a:r>
              <a:rPr lang="en-GB" dirty="0"/>
              <a:t> function.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1061" y="1527844"/>
            <a:ext cx="3952142" cy="3967887"/>
          </a:xfrm>
          <a:prstGeom prst="rect">
            <a:avLst/>
          </a:prstGeom>
        </p:spPr>
      </p:pic>
      <p:pic>
        <p:nvPicPr>
          <p:cNvPr id="10" name="Picture 9"/>
          <p:cNvPicPr>
            <a:picLocks noChangeAspect="1"/>
          </p:cNvPicPr>
          <p:nvPr/>
        </p:nvPicPr>
        <p:blipFill>
          <a:blip r:embed="rId3"/>
          <a:stretch>
            <a:fillRect/>
          </a:stretch>
        </p:blipFill>
        <p:spPr>
          <a:xfrm>
            <a:off x="2437233" y="4136283"/>
            <a:ext cx="3202733" cy="2040680"/>
          </a:xfrm>
          <a:prstGeom prst="rect">
            <a:avLst/>
          </a:prstGeom>
        </p:spPr>
      </p:pic>
    </p:spTree>
    <p:extLst>
      <p:ext uri="{BB962C8B-B14F-4D97-AF65-F5344CB8AC3E}">
        <p14:creationId xmlns:p14="http://schemas.microsoft.com/office/powerpoint/2010/main" val="268071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7176407" cy="535531"/>
          </a:xfrm>
        </p:spPr>
        <p:txBody>
          <a:bodyPr/>
          <a:lstStyle/>
          <a:p>
            <a:r>
              <a:rPr lang="en-GB" dirty="0"/>
              <a:t>Custom Behaviour Tree Nodes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26</a:t>
            </a:fld>
            <a:endParaRPr lang="en-GB"/>
          </a:p>
        </p:txBody>
      </p:sp>
      <p:sp>
        <p:nvSpPr>
          <p:cNvPr id="6" name="Content Placeholder 5"/>
          <p:cNvSpPr>
            <a:spLocks noGrp="1"/>
          </p:cNvSpPr>
          <p:nvPr>
            <p:ph idx="1"/>
          </p:nvPr>
        </p:nvSpPr>
        <p:spPr/>
        <p:txBody>
          <a:bodyPr/>
          <a:lstStyle/>
          <a:p>
            <a:r>
              <a:rPr lang="en-GB" dirty="0"/>
              <a:t>You can create your own custom Services, Decorators and Tasks from within a Behaviour Tree.  </a:t>
            </a:r>
          </a:p>
          <a:p>
            <a:endParaRPr lang="en-GB" dirty="0"/>
          </a:p>
          <a:p>
            <a:endParaRPr lang="en-GB" dirty="0"/>
          </a:p>
          <a:p>
            <a:endParaRPr lang="en-GB" dirty="0"/>
          </a:p>
          <a:p>
            <a:endParaRPr lang="en-GB" dirty="0"/>
          </a:p>
          <a:p>
            <a:endParaRPr lang="en-GB" dirty="0"/>
          </a:p>
          <a:p>
            <a:endParaRPr lang="en-GB" dirty="0"/>
          </a:p>
          <a:p>
            <a:r>
              <a:rPr lang="en-GB" dirty="0"/>
              <a:t>Be aware that when you do this a new window will open with a pre-defined name.</a:t>
            </a:r>
          </a:p>
          <a:p>
            <a:endParaRPr lang="en-GB" dirty="0"/>
          </a:p>
          <a:p>
            <a:r>
              <a:rPr lang="en-GB" dirty="0"/>
              <a:t>Make sure that you go back into the Content Browser and change this (see next slide).  </a:t>
            </a:r>
          </a:p>
          <a:p>
            <a:endParaRPr lang="en-GB" dirty="0"/>
          </a:p>
          <a:p>
            <a:r>
              <a:rPr lang="en-GB" dirty="0"/>
              <a:t>For Tasks, you must define a parent – Unless otherwise required the default </a:t>
            </a:r>
            <a:r>
              <a:rPr lang="en-GB" dirty="0" err="1"/>
              <a:t>BTTask_BlueprintBase</a:t>
            </a:r>
            <a:r>
              <a:rPr lang="en-GB" dirty="0"/>
              <a:t> is fine.</a:t>
            </a:r>
          </a:p>
        </p:txBody>
      </p:sp>
      <p:pic>
        <p:nvPicPr>
          <p:cNvPr id="7" name="Picture 6"/>
          <p:cNvPicPr>
            <a:picLocks noChangeAspect="1"/>
          </p:cNvPicPr>
          <p:nvPr/>
        </p:nvPicPr>
        <p:blipFill>
          <a:blip r:embed="rId2"/>
          <a:stretch>
            <a:fillRect/>
          </a:stretch>
        </p:blipFill>
        <p:spPr>
          <a:xfrm>
            <a:off x="2933630" y="1856415"/>
            <a:ext cx="6324739" cy="1498633"/>
          </a:xfrm>
          <a:prstGeom prst="rect">
            <a:avLst/>
          </a:prstGeom>
        </p:spPr>
      </p:pic>
    </p:spTree>
    <p:extLst>
      <p:ext uri="{BB962C8B-B14F-4D97-AF65-F5344CB8AC3E}">
        <p14:creationId xmlns:p14="http://schemas.microsoft.com/office/powerpoint/2010/main" val="102305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7176407" cy="535531"/>
          </a:xfrm>
        </p:spPr>
        <p:txBody>
          <a:bodyPr/>
          <a:lstStyle/>
          <a:p>
            <a:r>
              <a:rPr lang="en-GB" dirty="0"/>
              <a:t>Custom Behaviour Tree Nodes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27</a:t>
            </a:fld>
            <a:endParaRPr lang="en-GB"/>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8573" y="1081088"/>
            <a:ext cx="9374854" cy="5095875"/>
          </a:xfrm>
        </p:spPr>
      </p:pic>
    </p:spTree>
    <p:extLst>
      <p:ext uri="{BB962C8B-B14F-4D97-AF65-F5344CB8AC3E}">
        <p14:creationId xmlns:p14="http://schemas.microsoft.com/office/powerpoint/2010/main" val="1709969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8083707" cy="535531"/>
          </a:xfrm>
        </p:spPr>
        <p:txBody>
          <a:bodyPr/>
          <a:lstStyle/>
          <a:p>
            <a:r>
              <a:rPr lang="en-GB" dirty="0"/>
              <a:t>Adding Nodes to a Behaviour Tree</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28</a:t>
            </a:fld>
            <a:endParaRPr lang="en-GB"/>
          </a:p>
        </p:txBody>
      </p:sp>
      <p:sp>
        <p:nvSpPr>
          <p:cNvPr id="6" name="Content Placeholder 5"/>
          <p:cNvSpPr>
            <a:spLocks noGrp="1"/>
          </p:cNvSpPr>
          <p:nvPr>
            <p:ph idx="1"/>
          </p:nvPr>
        </p:nvSpPr>
        <p:spPr/>
        <p:txBody>
          <a:bodyPr/>
          <a:lstStyle/>
          <a:p>
            <a:r>
              <a:rPr lang="en-GB" b="1" dirty="0"/>
              <a:t>Tasks / Composites </a:t>
            </a:r>
            <a:r>
              <a:rPr lang="en-GB" dirty="0"/>
              <a:t>– Right click and find the required node.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1561307"/>
            <a:ext cx="5543550" cy="4705350"/>
          </a:xfrm>
          <a:prstGeom prst="rect">
            <a:avLst/>
          </a:prstGeom>
        </p:spPr>
      </p:pic>
    </p:spTree>
    <p:extLst>
      <p:ext uri="{BB962C8B-B14F-4D97-AF65-F5344CB8AC3E}">
        <p14:creationId xmlns:p14="http://schemas.microsoft.com/office/powerpoint/2010/main" val="228103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7963481" cy="535531"/>
          </a:xfrm>
        </p:spPr>
        <p:txBody>
          <a:bodyPr/>
          <a:lstStyle/>
          <a:p>
            <a:r>
              <a:rPr lang="en-GB" dirty="0"/>
              <a:t>Adding Nodes to a Behaviour Tree</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29</a:t>
            </a:fld>
            <a:endParaRPr lang="en-GB"/>
          </a:p>
        </p:txBody>
      </p:sp>
      <p:sp>
        <p:nvSpPr>
          <p:cNvPr id="6" name="Content Placeholder 5"/>
          <p:cNvSpPr>
            <a:spLocks noGrp="1"/>
          </p:cNvSpPr>
          <p:nvPr>
            <p:ph idx="1"/>
          </p:nvPr>
        </p:nvSpPr>
        <p:spPr/>
        <p:txBody>
          <a:bodyPr/>
          <a:lstStyle/>
          <a:p>
            <a:r>
              <a:rPr lang="en-GB" dirty="0"/>
              <a:t>Decorators / Services – Right click the node you wish to attach to and select the required node.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1740" y="1502521"/>
            <a:ext cx="3952985" cy="4674442"/>
          </a:xfrm>
          <a:prstGeom prst="rect">
            <a:avLst/>
          </a:prstGeom>
        </p:spPr>
      </p:pic>
      <p:sp>
        <p:nvSpPr>
          <p:cNvPr id="8" name="Content Placeholder 5"/>
          <p:cNvSpPr txBox="1">
            <a:spLocks/>
          </p:cNvSpPr>
          <p:nvPr/>
        </p:nvSpPr>
        <p:spPr>
          <a:xfrm>
            <a:off x="8718724" y="3056523"/>
            <a:ext cx="2635076" cy="1144571"/>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Remember that Services cannot be attached to Tasks!</a:t>
            </a:r>
          </a:p>
          <a:p>
            <a:endParaRPr lang="en-GB" sz="2000" dirty="0"/>
          </a:p>
          <a:p>
            <a:endParaRPr lang="en-GB" sz="2000" dirty="0"/>
          </a:p>
          <a:p>
            <a:endParaRPr lang="en-GB" dirty="0"/>
          </a:p>
        </p:txBody>
      </p:sp>
    </p:spTree>
    <p:extLst>
      <p:ext uri="{BB962C8B-B14F-4D97-AF65-F5344CB8AC3E}">
        <p14:creationId xmlns:p14="http://schemas.microsoft.com/office/powerpoint/2010/main" val="1872436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3468661" cy="535531"/>
          </a:xfrm>
        </p:spPr>
        <p:txBody>
          <a:bodyPr/>
          <a:lstStyle/>
          <a:p>
            <a:r>
              <a:rPr lang="en-GB" dirty="0"/>
              <a:t>AI in Games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3</a:t>
            </a:fld>
            <a:endParaRPr lang="en-GB"/>
          </a:p>
        </p:txBody>
      </p:sp>
      <p:sp>
        <p:nvSpPr>
          <p:cNvPr id="6" name="Content Placeholder 5"/>
          <p:cNvSpPr>
            <a:spLocks noGrp="1"/>
          </p:cNvSpPr>
          <p:nvPr>
            <p:ph idx="1"/>
          </p:nvPr>
        </p:nvSpPr>
        <p:spPr/>
        <p:txBody>
          <a:bodyPr>
            <a:normAutofit/>
          </a:bodyPr>
          <a:lstStyle/>
          <a:p>
            <a:r>
              <a:rPr lang="en-GB" dirty="0"/>
              <a:t>In games, AI is primarily used to create NPC behaviours that “should” exhibit human-like intelligence within the realms of the target simulation.  </a:t>
            </a:r>
          </a:p>
          <a:p>
            <a:endParaRPr lang="en-GB" dirty="0"/>
          </a:p>
          <a:p>
            <a:r>
              <a:rPr lang="en-GB" dirty="0"/>
              <a:t>The techniques used typically draw upon existing methods from the field of Artificial Intelligence.  </a:t>
            </a:r>
          </a:p>
          <a:p>
            <a:endParaRPr lang="en-GB" dirty="0"/>
          </a:p>
          <a:p>
            <a:r>
              <a:rPr lang="en-GB" dirty="0"/>
              <a:t>The span of complexity for AI in games is broad and can range from simple rule based systems to simulations that reflect the actions of a commander of an opposing army.  </a:t>
            </a:r>
          </a:p>
          <a:p>
            <a:endParaRPr lang="en-GB" dirty="0"/>
          </a:p>
          <a:p>
            <a:r>
              <a:rPr lang="en-GB" dirty="0"/>
              <a:t>“The agent” refers to the </a:t>
            </a:r>
            <a:r>
              <a:rPr lang="en-GB" i="1" dirty="0"/>
              <a:t>thing</a:t>
            </a:r>
            <a:r>
              <a:rPr lang="en-GB" dirty="0"/>
              <a:t> in game that the AI is working for: Characters &amp; Pawns typically.</a:t>
            </a:r>
          </a:p>
          <a:p>
            <a:endParaRPr lang="en-GB" dirty="0"/>
          </a:p>
          <a:p>
            <a:r>
              <a:rPr lang="en-GB" dirty="0"/>
              <a:t>When designing AI for games it is important to consider what is the best AI ?</a:t>
            </a:r>
          </a:p>
          <a:p>
            <a:pPr lvl="1"/>
            <a:r>
              <a:rPr lang="en-GB" dirty="0"/>
              <a:t>The agent that maximises its chances of winning ?</a:t>
            </a:r>
          </a:p>
          <a:p>
            <a:pPr lvl="1"/>
            <a:r>
              <a:rPr lang="en-GB" dirty="0"/>
              <a:t>The one that delivers the best entertainment value ?</a:t>
            </a:r>
          </a:p>
          <a:p>
            <a:pPr lvl="1"/>
            <a:r>
              <a:rPr lang="en-GB" dirty="0"/>
              <a:t>The one that </a:t>
            </a:r>
            <a:r>
              <a:rPr lang="en-GB" i="1" dirty="0"/>
              <a:t>feels</a:t>
            </a:r>
            <a:r>
              <a:rPr lang="en-GB" dirty="0"/>
              <a:t> the most human?</a:t>
            </a:r>
          </a:p>
          <a:p>
            <a:pPr lvl="1"/>
            <a:endParaRPr lang="en-GB" dirty="0"/>
          </a:p>
          <a:p>
            <a:endParaRPr lang="en-GB" dirty="0"/>
          </a:p>
        </p:txBody>
      </p:sp>
    </p:spTree>
    <p:extLst>
      <p:ext uri="{BB962C8B-B14F-4D97-AF65-F5344CB8AC3E}">
        <p14:creationId xmlns:p14="http://schemas.microsoft.com/office/powerpoint/2010/main" val="1737349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4787933" cy="535531"/>
          </a:xfrm>
        </p:spPr>
        <p:txBody>
          <a:bodyPr/>
          <a:lstStyle/>
          <a:p>
            <a:r>
              <a:rPr lang="en-GB" dirty="0"/>
              <a:t>Blueprint - Service</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30</a:t>
            </a:fld>
            <a:endParaRPr lang="en-GB"/>
          </a:p>
        </p:txBody>
      </p:sp>
      <p:sp>
        <p:nvSpPr>
          <p:cNvPr id="6" name="Content Placeholder 5"/>
          <p:cNvSpPr>
            <a:spLocks noGrp="1"/>
          </p:cNvSpPr>
          <p:nvPr>
            <p:ph idx="1"/>
          </p:nvPr>
        </p:nvSpPr>
        <p:spPr>
          <a:xfrm>
            <a:off x="838200" y="1080655"/>
            <a:ext cx="6738257" cy="5096308"/>
          </a:xfrm>
        </p:spPr>
        <p:txBody>
          <a:bodyPr>
            <a:normAutofit/>
          </a:bodyPr>
          <a:lstStyle/>
          <a:p>
            <a:r>
              <a:rPr lang="en-GB" dirty="0"/>
              <a:t>As stated previously, Services are often used to update information.</a:t>
            </a:r>
          </a:p>
          <a:p>
            <a:endParaRPr lang="en-GB" dirty="0"/>
          </a:p>
          <a:p>
            <a:r>
              <a:rPr lang="en-GB" dirty="0"/>
              <a:t>The Blueprints themselves make use of a number of Events to function properly. </a:t>
            </a:r>
          </a:p>
          <a:p>
            <a:endParaRPr lang="en-GB" dirty="0"/>
          </a:p>
          <a:p>
            <a:r>
              <a:rPr lang="en-GB" b="1" dirty="0"/>
              <a:t>Receive Activation AI </a:t>
            </a:r>
            <a:r>
              <a:rPr lang="en-GB" dirty="0"/>
              <a:t>– Service becomes active.  </a:t>
            </a:r>
          </a:p>
          <a:p>
            <a:r>
              <a:rPr lang="en-GB" b="1" dirty="0"/>
              <a:t>Receive Deactivation AI </a:t>
            </a:r>
            <a:r>
              <a:rPr lang="en-GB" dirty="0"/>
              <a:t>– Service becomes inactive.</a:t>
            </a:r>
          </a:p>
          <a:p>
            <a:r>
              <a:rPr lang="en-GB" b="1" dirty="0"/>
              <a:t>Receive Search Start AI </a:t>
            </a:r>
            <a:r>
              <a:rPr lang="en-GB" dirty="0"/>
              <a:t>– Execution enters this branch of the tree.  </a:t>
            </a:r>
          </a:p>
          <a:p>
            <a:r>
              <a:rPr lang="en-GB" b="1" dirty="0"/>
              <a:t>Receive Tick </a:t>
            </a:r>
            <a:r>
              <a:rPr lang="en-GB" dirty="0"/>
              <a:t>– AI version of tick.  </a:t>
            </a:r>
          </a:p>
          <a:p>
            <a:endParaRPr lang="en-GB" dirty="0"/>
          </a:p>
          <a:p>
            <a:r>
              <a:rPr lang="en-GB" dirty="0"/>
              <a:t>When using these Events, make sure that you use the AI versions and not the standard ones (they provide Controller &amp; Pawn references).  </a:t>
            </a:r>
          </a:p>
        </p:txBody>
      </p:sp>
      <p:pic>
        <p:nvPicPr>
          <p:cNvPr id="7" name="Picture 6"/>
          <p:cNvPicPr>
            <a:picLocks noChangeAspect="1"/>
          </p:cNvPicPr>
          <p:nvPr/>
        </p:nvPicPr>
        <p:blipFill>
          <a:blip r:embed="rId2"/>
          <a:stretch>
            <a:fillRect/>
          </a:stretch>
        </p:blipFill>
        <p:spPr>
          <a:xfrm>
            <a:off x="6942071" y="398036"/>
            <a:ext cx="3475655" cy="1438800"/>
          </a:xfrm>
          <a:prstGeom prst="rect">
            <a:avLst/>
          </a:prstGeom>
        </p:spPr>
      </p:pic>
      <p:pic>
        <p:nvPicPr>
          <p:cNvPr id="8" name="Picture 7"/>
          <p:cNvPicPr>
            <a:picLocks noChangeAspect="1"/>
          </p:cNvPicPr>
          <p:nvPr/>
        </p:nvPicPr>
        <p:blipFill>
          <a:blip r:embed="rId3"/>
          <a:stretch>
            <a:fillRect/>
          </a:stretch>
        </p:blipFill>
        <p:spPr>
          <a:xfrm>
            <a:off x="9159764" y="1476732"/>
            <a:ext cx="2194036" cy="4700231"/>
          </a:xfrm>
          <a:prstGeom prst="rect">
            <a:avLst/>
          </a:prstGeom>
        </p:spPr>
      </p:pic>
    </p:spTree>
    <p:extLst>
      <p:ext uri="{BB962C8B-B14F-4D97-AF65-F5344CB8AC3E}">
        <p14:creationId xmlns:p14="http://schemas.microsoft.com/office/powerpoint/2010/main" val="2330280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4452905" cy="535531"/>
          </a:xfrm>
        </p:spPr>
        <p:txBody>
          <a:bodyPr/>
          <a:lstStyle/>
          <a:p>
            <a:r>
              <a:rPr lang="en-GB" dirty="0"/>
              <a:t>Blueprint - Tasks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31</a:t>
            </a:fld>
            <a:endParaRPr lang="en-GB"/>
          </a:p>
        </p:txBody>
      </p:sp>
      <p:sp>
        <p:nvSpPr>
          <p:cNvPr id="6" name="Content Placeholder 5"/>
          <p:cNvSpPr>
            <a:spLocks noGrp="1"/>
          </p:cNvSpPr>
          <p:nvPr>
            <p:ph idx="1"/>
          </p:nvPr>
        </p:nvSpPr>
        <p:spPr>
          <a:xfrm>
            <a:off x="838201" y="1080655"/>
            <a:ext cx="5646576" cy="5096308"/>
          </a:xfrm>
        </p:spPr>
        <p:txBody>
          <a:bodyPr/>
          <a:lstStyle/>
          <a:p>
            <a:r>
              <a:rPr lang="en-GB" dirty="0"/>
              <a:t>Tasks are similar to Services in that they use AI Events as the primary means to execute. </a:t>
            </a:r>
          </a:p>
          <a:p>
            <a:endParaRPr lang="en-GB" dirty="0"/>
          </a:p>
          <a:p>
            <a:r>
              <a:rPr lang="en-GB" b="1" dirty="0"/>
              <a:t>Abort AI </a:t>
            </a:r>
            <a:r>
              <a:rPr lang="en-GB" dirty="0"/>
              <a:t>– When the Task is aborted.</a:t>
            </a:r>
          </a:p>
          <a:p>
            <a:r>
              <a:rPr lang="en-GB" b="1" dirty="0"/>
              <a:t>Receive Execute AI </a:t>
            </a:r>
            <a:r>
              <a:rPr lang="en-GB" dirty="0"/>
              <a:t>– Entry point, will execute when the task is reached in the Behaviour Tree. </a:t>
            </a:r>
          </a:p>
          <a:p>
            <a:r>
              <a:rPr lang="en-GB" b="1" dirty="0"/>
              <a:t>Receive Tick AI </a:t>
            </a:r>
            <a:r>
              <a:rPr lang="en-GB" dirty="0"/>
              <a:t>- AI version of tick. </a:t>
            </a:r>
          </a:p>
          <a:p>
            <a:endParaRPr lang="en-GB" dirty="0"/>
          </a:p>
          <a:p>
            <a:r>
              <a:rPr lang="en-GB" dirty="0"/>
              <a:t>One other thing that Tasks must do is call Finish:</a:t>
            </a:r>
          </a:p>
          <a:p>
            <a:pPr lvl="1"/>
            <a:r>
              <a:rPr lang="en-GB" b="1" dirty="0"/>
              <a:t>Finish Execute </a:t>
            </a:r>
            <a:r>
              <a:rPr lang="en-GB" dirty="0"/>
              <a:t>– Finishes task execution with Success or Fail.  </a:t>
            </a:r>
          </a:p>
          <a:p>
            <a:pPr lvl="1"/>
            <a:r>
              <a:rPr lang="en-GB" b="1" dirty="0"/>
              <a:t>Finish Abort </a:t>
            </a:r>
            <a:r>
              <a:rPr lang="en-GB" dirty="0"/>
              <a:t>– Aborts the Task. </a:t>
            </a:r>
          </a:p>
          <a:p>
            <a:pPr lvl="1"/>
            <a:endParaRPr lang="en-GB" dirty="0"/>
          </a:p>
          <a:p>
            <a:r>
              <a:rPr lang="en-GB" dirty="0"/>
              <a:t>If a version of finish is not called, the AI will continue executing the Task forever and control will not pass back to the Behaviour Tree.  </a:t>
            </a:r>
          </a:p>
        </p:txBody>
      </p:sp>
      <p:pic>
        <p:nvPicPr>
          <p:cNvPr id="8" name="Picture 7"/>
          <p:cNvPicPr>
            <a:picLocks noChangeAspect="1"/>
          </p:cNvPicPr>
          <p:nvPr/>
        </p:nvPicPr>
        <p:blipFill>
          <a:blip r:embed="rId2"/>
          <a:stretch>
            <a:fillRect/>
          </a:stretch>
        </p:blipFill>
        <p:spPr>
          <a:xfrm>
            <a:off x="6607531" y="365126"/>
            <a:ext cx="3819525" cy="1362075"/>
          </a:xfrm>
          <a:prstGeom prst="rect">
            <a:avLst/>
          </a:prstGeom>
        </p:spPr>
      </p:pic>
      <p:pic>
        <p:nvPicPr>
          <p:cNvPr id="9" name="Picture 8"/>
          <p:cNvPicPr>
            <a:picLocks noChangeAspect="1"/>
          </p:cNvPicPr>
          <p:nvPr/>
        </p:nvPicPr>
        <p:blipFill>
          <a:blip r:embed="rId3"/>
          <a:stretch>
            <a:fillRect/>
          </a:stretch>
        </p:blipFill>
        <p:spPr>
          <a:xfrm>
            <a:off x="9273656" y="1599361"/>
            <a:ext cx="2306799" cy="4342847"/>
          </a:xfrm>
          <a:prstGeom prst="rect">
            <a:avLst/>
          </a:prstGeom>
        </p:spPr>
      </p:pic>
      <p:pic>
        <p:nvPicPr>
          <p:cNvPr id="10" name="Picture 9"/>
          <p:cNvPicPr>
            <a:picLocks noChangeAspect="1"/>
          </p:cNvPicPr>
          <p:nvPr/>
        </p:nvPicPr>
        <p:blipFill>
          <a:blip r:embed="rId4"/>
          <a:stretch>
            <a:fillRect/>
          </a:stretch>
        </p:blipFill>
        <p:spPr>
          <a:xfrm>
            <a:off x="6654186" y="3530930"/>
            <a:ext cx="2543371" cy="2735727"/>
          </a:xfrm>
          <a:prstGeom prst="rect">
            <a:avLst/>
          </a:prstGeom>
        </p:spPr>
      </p:pic>
    </p:spTree>
    <p:extLst>
      <p:ext uri="{BB962C8B-B14F-4D97-AF65-F5344CB8AC3E}">
        <p14:creationId xmlns:p14="http://schemas.microsoft.com/office/powerpoint/2010/main" val="4204342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5334556" cy="535531"/>
          </a:xfrm>
        </p:spPr>
        <p:txBody>
          <a:bodyPr/>
          <a:lstStyle/>
          <a:p>
            <a:r>
              <a:rPr lang="en-GB" dirty="0"/>
              <a:t>Blueprint - Decorator</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32</a:t>
            </a:fld>
            <a:endParaRPr lang="en-GB"/>
          </a:p>
        </p:txBody>
      </p:sp>
      <p:sp>
        <p:nvSpPr>
          <p:cNvPr id="6" name="Content Placeholder 5"/>
          <p:cNvSpPr>
            <a:spLocks noGrp="1"/>
          </p:cNvSpPr>
          <p:nvPr>
            <p:ph idx="1"/>
          </p:nvPr>
        </p:nvSpPr>
        <p:spPr/>
        <p:txBody>
          <a:bodyPr/>
          <a:lstStyle/>
          <a:p>
            <a:r>
              <a:rPr lang="en-GB" dirty="0"/>
              <a:t>As conditionals, Decorators behave a little differently from Tasks and Services.</a:t>
            </a:r>
          </a:p>
          <a:p>
            <a:endParaRPr lang="en-GB" dirty="0"/>
          </a:p>
          <a:p>
            <a:r>
              <a:rPr lang="en-GB" dirty="0"/>
              <a:t>Instead of running logic via an Event, a function is used that returns a Boolean value to determine if the Decorator should succeed or fail.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9677" y="2498289"/>
            <a:ext cx="6932645" cy="3768367"/>
          </a:xfrm>
          <a:prstGeom prst="rect">
            <a:avLst/>
          </a:prstGeom>
        </p:spPr>
      </p:pic>
    </p:spTree>
    <p:extLst>
      <p:ext uri="{BB962C8B-B14F-4D97-AF65-F5344CB8AC3E}">
        <p14:creationId xmlns:p14="http://schemas.microsoft.com/office/powerpoint/2010/main" val="472873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7952261" cy="535531"/>
          </a:xfrm>
        </p:spPr>
        <p:txBody>
          <a:bodyPr/>
          <a:lstStyle/>
          <a:p>
            <a:r>
              <a:rPr lang="en-GB" dirty="0"/>
              <a:t>Handling Data – Blackboard Asset</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33</a:t>
            </a:fld>
            <a:endParaRPr lang="en-GB"/>
          </a:p>
        </p:txBody>
      </p:sp>
      <p:sp>
        <p:nvSpPr>
          <p:cNvPr id="6" name="Content Placeholder 5"/>
          <p:cNvSpPr>
            <a:spLocks noGrp="1"/>
          </p:cNvSpPr>
          <p:nvPr>
            <p:ph idx="1"/>
          </p:nvPr>
        </p:nvSpPr>
        <p:spPr/>
        <p:txBody>
          <a:bodyPr/>
          <a:lstStyle/>
          <a:p>
            <a:r>
              <a:rPr lang="en-GB" dirty="0"/>
              <a:t>We’ve seen how the flow of logic through a Behaviour Tree can be controlled by setting data (Services) and testing it using conditionals (Decorators). </a:t>
            </a:r>
          </a:p>
          <a:p>
            <a:endParaRPr lang="en-GB" dirty="0"/>
          </a:p>
          <a:p>
            <a:r>
              <a:rPr lang="en-GB" dirty="0"/>
              <a:t>With this in mind, we know that this data must be stored somewhere. Where could this be done?</a:t>
            </a:r>
          </a:p>
          <a:p>
            <a:endParaRPr lang="en-GB" dirty="0"/>
          </a:p>
          <a:p>
            <a:r>
              <a:rPr lang="en-GB" dirty="0"/>
              <a:t>The Service / Decorator / Task is the obvious choice, however this means that a lot of data must be passed around between assets.</a:t>
            </a:r>
          </a:p>
          <a:p>
            <a:endParaRPr lang="en-GB" dirty="0"/>
          </a:p>
          <a:p>
            <a:endParaRPr lang="en-GB" dirty="0"/>
          </a:p>
          <a:p>
            <a:endParaRPr lang="en-GB" dirty="0"/>
          </a:p>
          <a:p>
            <a:endParaRPr lang="en-GB" dirty="0"/>
          </a:p>
          <a:p>
            <a:endParaRPr lang="en-GB" dirty="0"/>
          </a:p>
          <a:p>
            <a:r>
              <a:rPr lang="en-GB" dirty="0"/>
              <a:t>Not the best of things seeing as though Behaviour Tree’s usually update fairly often and contain many different nodes. </a:t>
            </a:r>
          </a:p>
          <a:p>
            <a:pPr lvl="1"/>
            <a:endParaRPr lang="en-GB" dirty="0"/>
          </a:p>
        </p:txBody>
      </p:sp>
      <p:sp>
        <p:nvSpPr>
          <p:cNvPr id="7" name="Rounded Rectangle 6"/>
          <p:cNvSpPr/>
          <p:nvPr/>
        </p:nvSpPr>
        <p:spPr>
          <a:xfrm>
            <a:off x="1660850" y="3778898"/>
            <a:ext cx="2640564" cy="1110343"/>
          </a:xfrm>
          <a:prstGeom prst="roundRect">
            <a:avLst/>
          </a:prstGeom>
          <a:noFill/>
          <a:ln w="76200">
            <a:solidFill>
              <a:srgbClr val="00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Find Enemy Service</a:t>
            </a:r>
          </a:p>
        </p:txBody>
      </p:sp>
      <p:sp>
        <p:nvSpPr>
          <p:cNvPr id="8" name="Rounded Rectangle 7"/>
          <p:cNvSpPr/>
          <p:nvPr/>
        </p:nvSpPr>
        <p:spPr>
          <a:xfrm>
            <a:off x="4800856" y="3778896"/>
            <a:ext cx="2640564" cy="1110343"/>
          </a:xfrm>
          <a:prstGeom prst="round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Is Enemy In Range Decorator</a:t>
            </a:r>
          </a:p>
        </p:txBody>
      </p:sp>
      <p:sp>
        <p:nvSpPr>
          <p:cNvPr id="9" name="Rounded Rectangle 8"/>
          <p:cNvSpPr/>
          <p:nvPr/>
        </p:nvSpPr>
        <p:spPr>
          <a:xfrm>
            <a:off x="7978186" y="3778896"/>
            <a:ext cx="2640564" cy="1110343"/>
          </a:xfrm>
          <a:prstGeom prst="round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Attack Enemy Task</a:t>
            </a:r>
          </a:p>
        </p:txBody>
      </p:sp>
      <p:cxnSp>
        <p:nvCxnSpPr>
          <p:cNvPr id="11" name="Straight Arrow Connector 10"/>
          <p:cNvCxnSpPr>
            <a:stCxn id="7" idx="3"/>
          </p:cNvCxnSpPr>
          <p:nvPr/>
        </p:nvCxnSpPr>
        <p:spPr>
          <a:xfrm flipV="1">
            <a:off x="4301414" y="4334067"/>
            <a:ext cx="518104" cy="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460082" y="4331505"/>
            <a:ext cx="518104" cy="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099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7952261" cy="535531"/>
          </a:xfrm>
        </p:spPr>
        <p:txBody>
          <a:bodyPr/>
          <a:lstStyle/>
          <a:p>
            <a:r>
              <a:rPr lang="en-GB" dirty="0"/>
              <a:t>Handling Data – Blackboard Asset</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34</a:t>
            </a:fld>
            <a:endParaRPr lang="en-GB"/>
          </a:p>
        </p:txBody>
      </p:sp>
      <p:sp>
        <p:nvSpPr>
          <p:cNvPr id="6" name="Content Placeholder 5"/>
          <p:cNvSpPr>
            <a:spLocks noGrp="1"/>
          </p:cNvSpPr>
          <p:nvPr>
            <p:ph idx="1"/>
          </p:nvPr>
        </p:nvSpPr>
        <p:spPr>
          <a:xfrm>
            <a:off x="838200" y="1080655"/>
            <a:ext cx="6346371" cy="5086880"/>
          </a:xfrm>
        </p:spPr>
        <p:txBody>
          <a:bodyPr/>
          <a:lstStyle/>
          <a:p>
            <a:r>
              <a:rPr lang="en-GB" dirty="0"/>
              <a:t>In UE4, the data used for Behaviour Trees is stored using an asset called a </a:t>
            </a:r>
            <a:r>
              <a:rPr lang="en-GB" b="1" dirty="0"/>
              <a:t>Blackboard Asset.  </a:t>
            </a:r>
            <a:endParaRPr lang="en-GB" dirty="0"/>
          </a:p>
          <a:p>
            <a:endParaRPr lang="en-GB" dirty="0"/>
          </a:p>
          <a:p>
            <a:r>
              <a:rPr lang="en-GB" dirty="0"/>
              <a:t>Blackboards are used to centralize data and remove the need for extra logic about the data sender.  </a:t>
            </a:r>
          </a:p>
          <a:p>
            <a:endParaRPr lang="en-GB" dirty="0"/>
          </a:p>
          <a:p>
            <a:r>
              <a:rPr lang="en-GB" dirty="0"/>
              <a:t>Without this, a number of steps will have to be taken to query information that may be stored in various different classes.  </a:t>
            </a:r>
          </a:p>
          <a:p>
            <a:endParaRPr lang="en-GB" dirty="0"/>
          </a:p>
          <a:p>
            <a:r>
              <a:rPr lang="en-GB" dirty="0"/>
              <a:t>Think of it like a box that stores information used by the Behaviour Tree.  </a:t>
            </a:r>
          </a:p>
          <a:p>
            <a:endParaRPr lang="en-GB" dirty="0"/>
          </a:p>
          <a:p>
            <a:r>
              <a:rPr lang="en-GB" dirty="0"/>
              <a:t>Data is stored in </a:t>
            </a:r>
            <a:r>
              <a:rPr lang="en-GB" b="1" dirty="0"/>
              <a:t>Blackboard Assets</a:t>
            </a:r>
            <a:r>
              <a:rPr lang="en-GB" dirty="0"/>
              <a:t> using Blackboard Keys.  </a:t>
            </a:r>
          </a:p>
          <a:p>
            <a:endParaRPr lang="en-GB" dirty="0"/>
          </a:p>
        </p:txBody>
      </p:sp>
      <p:sp>
        <p:nvSpPr>
          <p:cNvPr id="8" name="Rounded Rectangle 7"/>
          <p:cNvSpPr/>
          <p:nvPr/>
        </p:nvSpPr>
        <p:spPr>
          <a:xfrm>
            <a:off x="9853127" y="2499089"/>
            <a:ext cx="2211355" cy="2128897"/>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Blackboard Asset:</a:t>
            </a:r>
          </a:p>
          <a:p>
            <a:pPr algn="ctr"/>
            <a:endParaRPr lang="en-GB" dirty="0"/>
          </a:p>
          <a:p>
            <a:pPr algn="ctr"/>
            <a:endParaRPr lang="en-GB" dirty="0"/>
          </a:p>
          <a:p>
            <a:pPr marL="285750" indent="-285750" algn="ctr">
              <a:buFont typeface="Arial" panose="020B0604020202020204" pitchFamily="34" charset="0"/>
              <a:buChar char="•"/>
            </a:pPr>
            <a:r>
              <a:rPr lang="en-GB" dirty="0"/>
              <a:t>Best Enemy</a:t>
            </a:r>
          </a:p>
          <a:p>
            <a:pPr marL="285750" indent="-285750" algn="ctr">
              <a:buFont typeface="Arial" panose="020B0604020202020204" pitchFamily="34" charset="0"/>
              <a:buChar char="•"/>
            </a:pPr>
            <a:r>
              <a:rPr lang="en-GB" dirty="0"/>
              <a:t>Flee Location</a:t>
            </a:r>
          </a:p>
          <a:p>
            <a:pPr marL="285750" indent="-285750" algn="ctr">
              <a:buFont typeface="Arial" panose="020B0604020202020204" pitchFamily="34" charset="0"/>
              <a:buChar char="•"/>
            </a:pPr>
            <a:r>
              <a:rPr lang="en-GB" dirty="0"/>
              <a:t>Closest Pick Up</a:t>
            </a:r>
          </a:p>
        </p:txBody>
      </p:sp>
      <p:sp>
        <p:nvSpPr>
          <p:cNvPr id="9" name="Rounded Rectangle 8"/>
          <p:cNvSpPr/>
          <p:nvPr/>
        </p:nvSpPr>
        <p:spPr>
          <a:xfrm>
            <a:off x="7462625" y="2103781"/>
            <a:ext cx="2003146" cy="842312"/>
          </a:xfrm>
          <a:prstGeom prst="roundRect">
            <a:avLst/>
          </a:prstGeom>
          <a:noFill/>
          <a:ln w="76200">
            <a:solidFill>
              <a:srgbClr val="00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Find Enemy Service</a:t>
            </a:r>
          </a:p>
        </p:txBody>
      </p:sp>
      <p:sp>
        <p:nvSpPr>
          <p:cNvPr id="10" name="Rounded Rectangle 9"/>
          <p:cNvSpPr/>
          <p:nvPr/>
        </p:nvSpPr>
        <p:spPr>
          <a:xfrm>
            <a:off x="7441897" y="3134908"/>
            <a:ext cx="2044602" cy="859744"/>
          </a:xfrm>
          <a:prstGeom prst="round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Is Enemy In Range Decorator</a:t>
            </a:r>
          </a:p>
        </p:txBody>
      </p:sp>
      <p:sp>
        <p:nvSpPr>
          <p:cNvPr id="11" name="Rounded Rectangle 10"/>
          <p:cNvSpPr/>
          <p:nvPr/>
        </p:nvSpPr>
        <p:spPr>
          <a:xfrm>
            <a:off x="7475014" y="4169456"/>
            <a:ext cx="2019260" cy="849088"/>
          </a:xfrm>
          <a:prstGeom prst="round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Attack Enemy Task</a:t>
            </a:r>
          </a:p>
        </p:txBody>
      </p:sp>
      <p:cxnSp>
        <p:nvCxnSpPr>
          <p:cNvPr id="13" name="Straight Arrow Connector 12"/>
          <p:cNvCxnSpPr>
            <a:stCxn id="9" idx="3"/>
            <a:endCxn id="8" idx="1"/>
          </p:cNvCxnSpPr>
          <p:nvPr/>
        </p:nvCxnSpPr>
        <p:spPr>
          <a:xfrm>
            <a:off x="9465771" y="2524937"/>
            <a:ext cx="387356" cy="103860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3"/>
            <a:endCxn id="8" idx="1"/>
          </p:cNvCxnSpPr>
          <p:nvPr/>
        </p:nvCxnSpPr>
        <p:spPr>
          <a:xfrm flipV="1">
            <a:off x="9486499" y="3563538"/>
            <a:ext cx="366628" cy="124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3"/>
            <a:endCxn id="8" idx="1"/>
          </p:cNvCxnSpPr>
          <p:nvPr/>
        </p:nvCxnSpPr>
        <p:spPr>
          <a:xfrm flipV="1">
            <a:off x="9494274" y="3563538"/>
            <a:ext cx="358853" cy="103046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429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4510613" cy="535531"/>
          </a:xfrm>
        </p:spPr>
        <p:txBody>
          <a:bodyPr/>
          <a:lstStyle/>
          <a:p>
            <a:r>
              <a:rPr lang="en-GB" dirty="0"/>
              <a:t>Blackboard Asset</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35</a:t>
            </a:fld>
            <a:endParaRPr lang="en-GB"/>
          </a:p>
        </p:txBody>
      </p:sp>
      <p:sp>
        <p:nvSpPr>
          <p:cNvPr id="6" name="Content Placeholder 5"/>
          <p:cNvSpPr>
            <a:spLocks noGrp="1"/>
          </p:cNvSpPr>
          <p:nvPr>
            <p:ph idx="1"/>
          </p:nvPr>
        </p:nvSpPr>
        <p:spPr>
          <a:xfrm>
            <a:off x="838200" y="1080655"/>
            <a:ext cx="7315200" cy="5096308"/>
          </a:xfrm>
        </p:spPr>
        <p:txBody>
          <a:bodyPr/>
          <a:lstStyle/>
          <a:p>
            <a:r>
              <a:rPr lang="en-GB" dirty="0"/>
              <a:t>Behaviour Tree Assets can be created by right clicking in the Content folder and navigating towards the Artificial Intelligence section and selecting Blackboard.  </a:t>
            </a:r>
          </a:p>
          <a:p>
            <a:endParaRPr lang="en-GB" dirty="0"/>
          </a:p>
          <a:p>
            <a:r>
              <a:rPr lang="en-GB" dirty="0"/>
              <a:t>In order to link a Blackboard to a Behaviour Tree you must open the Behaviour Tree and in its Details Panel search for the Blackboard Asset you wish to use.</a:t>
            </a:r>
          </a:p>
          <a:p>
            <a:endParaRPr lang="en-GB" dirty="0"/>
          </a:p>
          <a:p>
            <a:endParaRPr lang="en-GB" dirty="0"/>
          </a:p>
          <a:p>
            <a:endParaRPr lang="en-GB" dirty="0"/>
          </a:p>
          <a:p>
            <a:endParaRPr lang="en-GB" dirty="0"/>
          </a:p>
          <a:p>
            <a:endParaRPr lang="en-GB" dirty="0"/>
          </a:p>
          <a:p>
            <a:r>
              <a:rPr lang="en-GB" dirty="0"/>
              <a:t>With the two Assets linked, you can now navigate to the Blackboard Mode to start creating Keys (data).  </a:t>
            </a:r>
          </a:p>
          <a:p>
            <a:endParaRPr lang="en-GB"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106" y="1433513"/>
            <a:ext cx="3276964" cy="3371752"/>
          </a:xfrm>
          <a:prstGeom prst="rect">
            <a:avLst/>
          </a:prstGeom>
        </p:spPr>
      </p:pic>
      <p:pic>
        <p:nvPicPr>
          <p:cNvPr id="8" name="Picture 7"/>
          <p:cNvPicPr>
            <a:picLocks noChangeAspect="1"/>
          </p:cNvPicPr>
          <p:nvPr/>
        </p:nvPicPr>
        <p:blipFill>
          <a:blip r:embed="rId3"/>
          <a:stretch>
            <a:fillRect/>
          </a:stretch>
        </p:blipFill>
        <p:spPr>
          <a:xfrm>
            <a:off x="1804987" y="3386040"/>
            <a:ext cx="5381625" cy="1419225"/>
          </a:xfrm>
          <a:prstGeom prst="rect">
            <a:avLst/>
          </a:prstGeom>
        </p:spPr>
      </p:pic>
      <p:pic>
        <p:nvPicPr>
          <p:cNvPr id="9" name="Picture 8"/>
          <p:cNvPicPr>
            <a:picLocks noChangeAspect="1"/>
          </p:cNvPicPr>
          <p:nvPr/>
        </p:nvPicPr>
        <p:blipFill>
          <a:blip r:embed="rId4"/>
          <a:stretch>
            <a:fillRect/>
          </a:stretch>
        </p:blipFill>
        <p:spPr>
          <a:xfrm>
            <a:off x="8369170" y="5204570"/>
            <a:ext cx="3390900" cy="752475"/>
          </a:xfrm>
          <a:prstGeom prst="rect">
            <a:avLst/>
          </a:prstGeom>
        </p:spPr>
      </p:pic>
    </p:spTree>
    <p:extLst>
      <p:ext uri="{BB962C8B-B14F-4D97-AF65-F5344CB8AC3E}">
        <p14:creationId xmlns:p14="http://schemas.microsoft.com/office/powerpoint/2010/main" val="3598628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5988582" cy="535531"/>
          </a:xfrm>
        </p:spPr>
        <p:txBody>
          <a:bodyPr/>
          <a:lstStyle/>
          <a:p>
            <a:r>
              <a:rPr lang="en-GB" dirty="0"/>
              <a:t>Blackboard Asset – Keys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36</a:t>
            </a:fld>
            <a:endParaRPr lang="en-GB"/>
          </a:p>
        </p:txBody>
      </p:sp>
      <p:sp>
        <p:nvSpPr>
          <p:cNvPr id="6" name="Content Placeholder 5"/>
          <p:cNvSpPr>
            <a:spLocks noGrp="1"/>
          </p:cNvSpPr>
          <p:nvPr>
            <p:ph idx="1"/>
          </p:nvPr>
        </p:nvSpPr>
        <p:spPr>
          <a:xfrm>
            <a:off x="838200" y="1080655"/>
            <a:ext cx="7400731" cy="5096308"/>
          </a:xfrm>
        </p:spPr>
        <p:txBody>
          <a:bodyPr/>
          <a:lstStyle/>
          <a:p>
            <a:r>
              <a:rPr lang="en-GB" dirty="0"/>
              <a:t>Keys of various different types can be created within the Blackboard asset.  </a:t>
            </a:r>
          </a:p>
          <a:p>
            <a:endParaRPr lang="en-GB" dirty="0"/>
          </a:p>
          <a:p>
            <a:r>
              <a:rPr lang="en-GB" dirty="0"/>
              <a:t>These Keys support most of the standard data types.  </a:t>
            </a:r>
          </a:p>
          <a:p>
            <a:endParaRPr lang="en-GB" dirty="0"/>
          </a:p>
          <a:p>
            <a:r>
              <a:rPr lang="en-GB" dirty="0"/>
              <a:t>In order to Create a Key simply click the New Key button in Blackboard Mode.</a:t>
            </a:r>
          </a:p>
          <a:p>
            <a:endParaRPr lang="en-GB" dirty="0"/>
          </a:p>
          <a:p>
            <a:r>
              <a:rPr lang="en-GB" dirty="0"/>
              <a:t>You will see a </a:t>
            </a:r>
            <a:r>
              <a:rPr lang="en-GB" dirty="0" err="1"/>
              <a:t>SelfActor</a:t>
            </a:r>
            <a:r>
              <a:rPr lang="en-GB" dirty="0"/>
              <a:t> key already created for you in most Blackboards. This is a reference to the Pawn controlled by this Behaviour Tree. You can delete this if you wish. </a:t>
            </a:r>
          </a:p>
        </p:txBody>
      </p:sp>
      <p:pic>
        <p:nvPicPr>
          <p:cNvPr id="7" name="Picture 6"/>
          <p:cNvPicPr>
            <a:picLocks noChangeAspect="1"/>
          </p:cNvPicPr>
          <p:nvPr/>
        </p:nvPicPr>
        <p:blipFill>
          <a:blip r:embed="rId2"/>
          <a:stretch>
            <a:fillRect/>
          </a:stretch>
        </p:blipFill>
        <p:spPr>
          <a:xfrm>
            <a:off x="8313575" y="1790553"/>
            <a:ext cx="3126653" cy="3676512"/>
          </a:xfrm>
          <a:prstGeom prst="rect">
            <a:avLst/>
          </a:prstGeom>
        </p:spPr>
      </p:pic>
      <p:pic>
        <p:nvPicPr>
          <p:cNvPr id="8" name="Picture 7"/>
          <p:cNvPicPr>
            <a:picLocks noChangeAspect="1"/>
          </p:cNvPicPr>
          <p:nvPr/>
        </p:nvPicPr>
        <p:blipFill>
          <a:blip r:embed="rId3"/>
          <a:stretch>
            <a:fillRect/>
          </a:stretch>
        </p:blipFill>
        <p:spPr>
          <a:xfrm>
            <a:off x="2873294" y="4916426"/>
            <a:ext cx="2330611" cy="1101278"/>
          </a:xfrm>
          <a:prstGeom prst="rect">
            <a:avLst/>
          </a:prstGeom>
        </p:spPr>
      </p:pic>
    </p:spTree>
    <p:extLst>
      <p:ext uri="{BB962C8B-B14F-4D97-AF65-F5344CB8AC3E}">
        <p14:creationId xmlns:p14="http://schemas.microsoft.com/office/powerpoint/2010/main" val="1645304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5988582" cy="535531"/>
          </a:xfrm>
        </p:spPr>
        <p:txBody>
          <a:bodyPr/>
          <a:lstStyle/>
          <a:p>
            <a:r>
              <a:rPr lang="en-GB" dirty="0"/>
              <a:t>Blackboard Asset – Keys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37</a:t>
            </a:fld>
            <a:endParaRPr lang="en-GB"/>
          </a:p>
        </p:txBody>
      </p:sp>
      <p:sp>
        <p:nvSpPr>
          <p:cNvPr id="6" name="Content Placeholder 5"/>
          <p:cNvSpPr>
            <a:spLocks noGrp="1"/>
          </p:cNvSpPr>
          <p:nvPr>
            <p:ph idx="1"/>
          </p:nvPr>
        </p:nvSpPr>
        <p:spPr/>
        <p:txBody>
          <a:bodyPr/>
          <a:lstStyle/>
          <a:p>
            <a:r>
              <a:rPr lang="en-GB" dirty="0"/>
              <a:t>When you have created some Keys you will notice that with one selected you can access its Details within the Details Panel. </a:t>
            </a:r>
          </a:p>
          <a:p>
            <a:endParaRPr lang="en-GB" dirty="0"/>
          </a:p>
          <a:p>
            <a:r>
              <a:rPr lang="en-GB" dirty="0"/>
              <a:t>Key things to keep in mind:</a:t>
            </a:r>
          </a:p>
        </p:txBody>
      </p:sp>
      <p:pic>
        <p:nvPicPr>
          <p:cNvPr id="7" name="Picture 6"/>
          <p:cNvPicPr>
            <a:picLocks noChangeAspect="1"/>
          </p:cNvPicPr>
          <p:nvPr/>
        </p:nvPicPr>
        <p:blipFill>
          <a:blip r:embed="rId2"/>
          <a:stretch>
            <a:fillRect/>
          </a:stretch>
        </p:blipFill>
        <p:spPr>
          <a:xfrm>
            <a:off x="2990990" y="2514924"/>
            <a:ext cx="6768830" cy="2271811"/>
          </a:xfrm>
          <a:prstGeom prst="rect">
            <a:avLst/>
          </a:prstGeom>
        </p:spPr>
      </p:pic>
      <p:sp>
        <p:nvSpPr>
          <p:cNvPr id="8" name="Content Placeholder 5"/>
          <p:cNvSpPr txBox="1">
            <a:spLocks/>
          </p:cNvSpPr>
          <p:nvPr/>
        </p:nvSpPr>
        <p:spPr>
          <a:xfrm>
            <a:off x="699018" y="4846458"/>
            <a:ext cx="5764764" cy="1492532"/>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Instance Synced </a:t>
            </a:r>
            <a:r>
              <a:rPr lang="en-GB" dirty="0"/>
              <a:t>– Whether this Value is replicated across all Blackboards of this type. This basically means that if you spawned two of the same AI that this Key will be updated for both each time it is set. Useful for squad based AI.</a:t>
            </a:r>
          </a:p>
        </p:txBody>
      </p:sp>
      <p:sp>
        <p:nvSpPr>
          <p:cNvPr id="9" name="Content Placeholder 5"/>
          <p:cNvSpPr txBox="1">
            <a:spLocks/>
          </p:cNvSpPr>
          <p:nvPr/>
        </p:nvSpPr>
        <p:spPr>
          <a:xfrm>
            <a:off x="6375405" y="4846458"/>
            <a:ext cx="5764764" cy="1492532"/>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Base Class </a:t>
            </a:r>
            <a:r>
              <a:rPr lang="en-GB" dirty="0"/>
              <a:t>–  Only relevant to Objects. This can be set to be a specific object class. Keep in mind that if you want to use this for Transform data in any way (e.g. Moving / Navigation) it will have to be of at least type Actor as it defines a Transform.</a:t>
            </a:r>
          </a:p>
        </p:txBody>
      </p:sp>
    </p:spTree>
    <p:extLst>
      <p:ext uri="{BB962C8B-B14F-4D97-AF65-F5344CB8AC3E}">
        <p14:creationId xmlns:p14="http://schemas.microsoft.com/office/powerpoint/2010/main" val="3207604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7713413" cy="535531"/>
          </a:xfrm>
        </p:spPr>
        <p:txBody>
          <a:bodyPr/>
          <a:lstStyle/>
          <a:p>
            <a:r>
              <a:rPr lang="en-GB" dirty="0"/>
              <a:t>Accessing Keys – Behaviour Tree</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38</a:t>
            </a:fld>
            <a:endParaRPr lang="en-GB"/>
          </a:p>
        </p:txBody>
      </p:sp>
      <p:sp>
        <p:nvSpPr>
          <p:cNvPr id="6" name="Content Placeholder 5"/>
          <p:cNvSpPr>
            <a:spLocks noGrp="1"/>
          </p:cNvSpPr>
          <p:nvPr>
            <p:ph idx="1"/>
          </p:nvPr>
        </p:nvSpPr>
        <p:spPr/>
        <p:txBody>
          <a:bodyPr/>
          <a:lstStyle/>
          <a:p>
            <a:r>
              <a:rPr lang="en-GB" dirty="0"/>
              <a:t>Once you have created the keys you wish to use you can use them in conjunction with a number of different Behaviour Tree nodes in the Behaviour Tree itself.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690" y="1796224"/>
            <a:ext cx="8213714" cy="4464716"/>
          </a:xfrm>
          <a:prstGeom prst="rect">
            <a:avLst/>
          </a:prstGeom>
        </p:spPr>
      </p:pic>
    </p:spTree>
    <p:extLst>
      <p:ext uri="{BB962C8B-B14F-4D97-AF65-F5344CB8AC3E}">
        <p14:creationId xmlns:p14="http://schemas.microsoft.com/office/powerpoint/2010/main" val="1044793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9116041" cy="535531"/>
          </a:xfrm>
        </p:spPr>
        <p:txBody>
          <a:bodyPr/>
          <a:lstStyle/>
          <a:p>
            <a:r>
              <a:rPr lang="en-GB" dirty="0"/>
              <a:t>Accessing Keys – Behaviour Tree Nodes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39</a:t>
            </a:fld>
            <a:endParaRPr lang="en-GB"/>
          </a:p>
        </p:txBody>
      </p:sp>
      <p:sp>
        <p:nvSpPr>
          <p:cNvPr id="6" name="Content Placeholder 5"/>
          <p:cNvSpPr>
            <a:spLocks noGrp="1"/>
          </p:cNvSpPr>
          <p:nvPr>
            <p:ph idx="1"/>
          </p:nvPr>
        </p:nvSpPr>
        <p:spPr/>
        <p:txBody>
          <a:bodyPr/>
          <a:lstStyle/>
          <a:p>
            <a:r>
              <a:rPr lang="en-GB" dirty="0"/>
              <a:t>In order to access / change a Blackboard key from within a Behaviour Tree node you must first create a variable of type </a:t>
            </a:r>
            <a:r>
              <a:rPr lang="en-GB" b="1" dirty="0" err="1"/>
              <a:t>BlackboardKeySelector</a:t>
            </a:r>
            <a:r>
              <a:rPr lang="en-GB" dirty="0"/>
              <a:t> and ensure that it is Editable (click the eye icon so that it is open).  </a:t>
            </a:r>
          </a:p>
          <a:p>
            <a:endParaRPr lang="en-GB" dirty="0"/>
          </a:p>
          <a:p>
            <a:endParaRPr lang="en-GB" dirty="0"/>
          </a:p>
          <a:p>
            <a:endParaRPr lang="en-GB" dirty="0"/>
          </a:p>
          <a:p>
            <a:endParaRPr lang="en-GB" dirty="0"/>
          </a:p>
          <a:p>
            <a:r>
              <a:rPr lang="en-GB" dirty="0"/>
              <a:t>With this created, you can drag off of this variable to Get / Set the value of the key using </a:t>
            </a:r>
            <a:r>
              <a:rPr lang="en-GB" b="1" dirty="0"/>
              <a:t>Get / Set </a:t>
            </a:r>
            <a:r>
              <a:rPr lang="en-GB" b="1" dirty="0" err="1"/>
              <a:t>BlackboardValueAs”</a:t>
            </a:r>
            <a:r>
              <a:rPr lang="en-GB" dirty="0" err="1"/>
              <a:t>DataType</a:t>
            </a:r>
            <a:r>
              <a:rPr lang="en-GB" b="1" dirty="0"/>
              <a:t>”</a:t>
            </a:r>
            <a:r>
              <a:rPr lang="en-GB" dirty="0"/>
              <a:t>.</a:t>
            </a:r>
          </a:p>
          <a:p>
            <a:endParaRPr lang="en-GB" dirty="0"/>
          </a:p>
          <a:p>
            <a:endParaRPr lang="en-GB" dirty="0"/>
          </a:p>
          <a:p>
            <a:endParaRPr lang="en-GB" dirty="0"/>
          </a:p>
          <a:p>
            <a:endParaRPr lang="en-GB" dirty="0"/>
          </a:p>
        </p:txBody>
      </p:sp>
      <p:pic>
        <p:nvPicPr>
          <p:cNvPr id="8" name="Picture 7"/>
          <p:cNvPicPr>
            <a:picLocks noChangeAspect="1"/>
          </p:cNvPicPr>
          <p:nvPr/>
        </p:nvPicPr>
        <p:blipFill>
          <a:blip r:embed="rId2"/>
          <a:stretch>
            <a:fillRect/>
          </a:stretch>
        </p:blipFill>
        <p:spPr>
          <a:xfrm>
            <a:off x="2779956" y="2002288"/>
            <a:ext cx="3152775" cy="1285875"/>
          </a:xfrm>
          <a:prstGeom prst="rect">
            <a:avLst/>
          </a:prstGeom>
        </p:spPr>
      </p:pic>
      <p:pic>
        <p:nvPicPr>
          <p:cNvPr id="9" name="Picture 8"/>
          <p:cNvPicPr>
            <a:picLocks noChangeAspect="1"/>
          </p:cNvPicPr>
          <p:nvPr/>
        </p:nvPicPr>
        <p:blipFill>
          <a:blip r:embed="rId3"/>
          <a:stretch>
            <a:fillRect/>
          </a:stretch>
        </p:blipFill>
        <p:spPr>
          <a:xfrm>
            <a:off x="6605595" y="2449964"/>
            <a:ext cx="2638425" cy="390525"/>
          </a:xfrm>
          <a:prstGeom prst="rect">
            <a:avLst/>
          </a:prstGeom>
        </p:spPr>
      </p:pic>
      <p:pic>
        <p:nvPicPr>
          <p:cNvPr id="10" name="Picture 9"/>
          <p:cNvPicPr>
            <a:picLocks noChangeAspect="1"/>
          </p:cNvPicPr>
          <p:nvPr/>
        </p:nvPicPr>
        <p:blipFill>
          <a:blip r:embed="rId4"/>
          <a:stretch>
            <a:fillRect/>
          </a:stretch>
        </p:blipFill>
        <p:spPr>
          <a:xfrm>
            <a:off x="625248" y="4129519"/>
            <a:ext cx="3620181" cy="2137137"/>
          </a:xfrm>
          <a:prstGeom prst="rect">
            <a:avLst/>
          </a:prstGeom>
        </p:spPr>
      </p:pic>
      <p:pic>
        <p:nvPicPr>
          <p:cNvPr id="11" name="Picture 10"/>
          <p:cNvPicPr>
            <a:picLocks noChangeAspect="1"/>
          </p:cNvPicPr>
          <p:nvPr/>
        </p:nvPicPr>
        <p:blipFill>
          <a:blip r:embed="rId5"/>
          <a:stretch>
            <a:fillRect/>
          </a:stretch>
        </p:blipFill>
        <p:spPr>
          <a:xfrm>
            <a:off x="7760111" y="4070302"/>
            <a:ext cx="3816220" cy="2106661"/>
          </a:xfrm>
          <a:prstGeom prst="rect">
            <a:avLst/>
          </a:prstGeom>
        </p:spPr>
      </p:pic>
      <p:pic>
        <p:nvPicPr>
          <p:cNvPr id="12" name="Picture 11"/>
          <p:cNvPicPr>
            <a:picLocks noChangeAspect="1"/>
          </p:cNvPicPr>
          <p:nvPr/>
        </p:nvPicPr>
        <p:blipFill>
          <a:blip r:embed="rId6"/>
          <a:stretch>
            <a:fillRect/>
          </a:stretch>
        </p:blipFill>
        <p:spPr>
          <a:xfrm>
            <a:off x="4666298" y="4234396"/>
            <a:ext cx="2736175" cy="548660"/>
          </a:xfrm>
          <a:prstGeom prst="rect">
            <a:avLst/>
          </a:prstGeom>
        </p:spPr>
      </p:pic>
      <p:pic>
        <p:nvPicPr>
          <p:cNvPr id="13" name="Picture 12"/>
          <p:cNvPicPr>
            <a:picLocks noChangeAspect="1"/>
          </p:cNvPicPr>
          <p:nvPr/>
        </p:nvPicPr>
        <p:blipFill>
          <a:blip r:embed="rId7"/>
          <a:stretch>
            <a:fillRect/>
          </a:stretch>
        </p:blipFill>
        <p:spPr>
          <a:xfrm>
            <a:off x="4531192" y="5098096"/>
            <a:ext cx="3006388" cy="999697"/>
          </a:xfrm>
          <a:prstGeom prst="rect">
            <a:avLst/>
          </a:prstGeom>
        </p:spPr>
      </p:pic>
    </p:spTree>
    <p:extLst>
      <p:ext uri="{BB962C8B-B14F-4D97-AF65-F5344CB8AC3E}">
        <p14:creationId xmlns:p14="http://schemas.microsoft.com/office/powerpoint/2010/main" val="2293550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3468661" cy="535531"/>
          </a:xfrm>
        </p:spPr>
        <p:txBody>
          <a:bodyPr/>
          <a:lstStyle/>
          <a:p>
            <a:r>
              <a:rPr lang="en-GB" dirty="0"/>
              <a:t>AI in Games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4</a:t>
            </a:fld>
            <a:endParaRPr lang="en-GB"/>
          </a:p>
        </p:txBody>
      </p:sp>
      <p:sp>
        <p:nvSpPr>
          <p:cNvPr id="6" name="Content Placeholder 5"/>
          <p:cNvSpPr>
            <a:spLocks noGrp="1"/>
          </p:cNvSpPr>
          <p:nvPr>
            <p:ph idx="1"/>
          </p:nvPr>
        </p:nvSpPr>
        <p:spPr>
          <a:xfrm>
            <a:off x="838200" y="1080655"/>
            <a:ext cx="4890655" cy="5096308"/>
          </a:xfrm>
        </p:spPr>
        <p:txBody>
          <a:bodyPr>
            <a:normAutofit/>
          </a:bodyPr>
          <a:lstStyle/>
          <a:p>
            <a:r>
              <a:rPr lang="en-GB" dirty="0"/>
              <a:t>In 2004 (</a:t>
            </a:r>
            <a:r>
              <a:rPr lang="en-GB" dirty="0">
                <a:hlinkClick r:id="rId3"/>
              </a:rPr>
              <a:t>R. Le </a:t>
            </a:r>
            <a:r>
              <a:rPr lang="en-GB" dirty="0" err="1">
                <a:hlinkClick r:id="rId3"/>
              </a:rPr>
              <a:t>Hy</a:t>
            </a:r>
            <a:r>
              <a:rPr lang="en-GB" dirty="0">
                <a:hlinkClick r:id="rId3"/>
              </a:rPr>
              <a:t> et al.</a:t>
            </a:r>
            <a:r>
              <a:rPr lang="en-GB" dirty="0"/>
              <a:t>) published a paper that explored the idea of learning from skilled players how to react in a FPS game (Unreal Tournament), using a Bayesian Model (probability theory) and built using an approach similar to a traditional Finite State Machine.  </a:t>
            </a:r>
          </a:p>
          <a:p>
            <a:endParaRPr lang="en-GB" dirty="0"/>
          </a:p>
          <a:p>
            <a:r>
              <a:rPr lang="en-GB" dirty="0"/>
              <a:t>The founding ‘test’ for checking if AI is considered to be indistinguishable from a human, is called the </a:t>
            </a:r>
            <a:r>
              <a:rPr lang="en-GB" i="1" dirty="0"/>
              <a:t>Turing Test</a:t>
            </a:r>
            <a:endParaRPr lang="en-GB" dirty="0"/>
          </a:p>
          <a:p>
            <a:endParaRPr lang="en-GB" dirty="0"/>
          </a:p>
          <a:p>
            <a:r>
              <a:rPr lang="en-GB" dirty="0"/>
              <a:t>While the original test dealt with text conversation between 1 human and AI, it has been adapted to other areas, like games. It has been used for movement, accuracy, ‘smack talking’ humans and for game moderation.</a:t>
            </a:r>
          </a:p>
        </p:txBody>
      </p:sp>
      <p:pic>
        <p:nvPicPr>
          <p:cNvPr id="2050" name="Picture 2" descr="Image result for turing test">
            <a:extLst>
              <a:ext uri="{FF2B5EF4-FFF2-40B4-BE49-F238E27FC236}">
                <a16:creationId xmlns:a16="http://schemas.microsoft.com/office/drawing/2014/main" id="{CD5247BE-B132-4E95-A651-3927CD2CC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7514" y="1692636"/>
            <a:ext cx="5694677" cy="3872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369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9116041" cy="535531"/>
          </a:xfrm>
        </p:spPr>
        <p:txBody>
          <a:bodyPr/>
          <a:lstStyle/>
          <a:p>
            <a:r>
              <a:rPr lang="en-GB" dirty="0"/>
              <a:t>Accessing Keys – Behaviour Tree Nodes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40</a:t>
            </a:fld>
            <a:endParaRPr lang="en-GB"/>
          </a:p>
        </p:txBody>
      </p:sp>
      <p:sp>
        <p:nvSpPr>
          <p:cNvPr id="6" name="Content Placeholder 5"/>
          <p:cNvSpPr>
            <a:spLocks noGrp="1"/>
          </p:cNvSpPr>
          <p:nvPr>
            <p:ph idx="1"/>
          </p:nvPr>
        </p:nvSpPr>
        <p:spPr>
          <a:xfrm>
            <a:off x="838200" y="1080655"/>
            <a:ext cx="10515600" cy="654839"/>
          </a:xfrm>
        </p:spPr>
        <p:txBody>
          <a:bodyPr/>
          <a:lstStyle/>
          <a:p>
            <a:r>
              <a:rPr lang="en-GB" dirty="0"/>
              <a:t>Editable Blackboard Key selectors can be accessed from the Behaviour Tree in the same way as used previously.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8543" y="1735494"/>
            <a:ext cx="8294914" cy="4508854"/>
          </a:xfrm>
          <a:prstGeom prst="rect">
            <a:avLst/>
          </a:prstGeom>
        </p:spPr>
      </p:pic>
    </p:spTree>
    <p:extLst>
      <p:ext uri="{BB962C8B-B14F-4D97-AF65-F5344CB8AC3E}">
        <p14:creationId xmlns:p14="http://schemas.microsoft.com/office/powerpoint/2010/main" val="2289104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10281423" cy="535531"/>
          </a:xfrm>
        </p:spPr>
        <p:txBody>
          <a:bodyPr/>
          <a:lstStyle/>
          <a:p>
            <a:r>
              <a:rPr lang="en-GB" dirty="0"/>
              <a:t>Accessing Keys – Outside of Behaviour Trees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41</a:t>
            </a:fld>
            <a:endParaRPr lang="en-GB"/>
          </a:p>
        </p:txBody>
      </p:sp>
      <p:sp>
        <p:nvSpPr>
          <p:cNvPr id="6" name="Content Placeholder 5"/>
          <p:cNvSpPr>
            <a:spLocks noGrp="1"/>
          </p:cNvSpPr>
          <p:nvPr>
            <p:ph idx="1"/>
          </p:nvPr>
        </p:nvSpPr>
        <p:spPr/>
        <p:txBody>
          <a:bodyPr/>
          <a:lstStyle/>
          <a:p>
            <a:r>
              <a:rPr lang="en-GB" dirty="0"/>
              <a:t>In order to access the Blackboard from outside of a Behaviour Tree node (e.g. from within the </a:t>
            </a:r>
            <a:r>
              <a:rPr lang="en-GB" dirty="0" err="1"/>
              <a:t>AIController</a:t>
            </a:r>
            <a:r>
              <a:rPr lang="en-GB" dirty="0"/>
              <a:t>), you must first access the Blackboard in question.</a:t>
            </a:r>
          </a:p>
          <a:p>
            <a:endParaRPr lang="en-GB" dirty="0"/>
          </a:p>
          <a:p>
            <a:r>
              <a:rPr lang="en-GB" dirty="0"/>
              <a:t>This is done from within the </a:t>
            </a:r>
            <a:r>
              <a:rPr lang="en-GB" dirty="0" err="1"/>
              <a:t>AIController</a:t>
            </a:r>
            <a:r>
              <a:rPr lang="en-GB" dirty="0"/>
              <a:t> using the </a:t>
            </a:r>
            <a:r>
              <a:rPr lang="en-GB" b="1" dirty="0"/>
              <a:t>Get Blackboard </a:t>
            </a:r>
            <a:r>
              <a:rPr lang="en-GB" dirty="0"/>
              <a:t>node, or simply the variable named </a:t>
            </a:r>
            <a:r>
              <a:rPr lang="en-GB" b="1" dirty="0"/>
              <a:t>Blackboard</a:t>
            </a:r>
            <a:r>
              <a:rPr lang="en-GB" dirty="0"/>
              <a:t>.  </a:t>
            </a:r>
          </a:p>
          <a:p>
            <a:endParaRPr lang="en-GB" dirty="0"/>
          </a:p>
          <a:p>
            <a:endParaRPr lang="en-GB" dirty="0"/>
          </a:p>
          <a:p>
            <a:endParaRPr lang="en-GB" dirty="0"/>
          </a:p>
          <a:p>
            <a:r>
              <a:rPr lang="en-GB" dirty="0"/>
              <a:t>From here you can access the Get / Set </a:t>
            </a:r>
            <a:r>
              <a:rPr lang="en-GB" dirty="0" err="1"/>
              <a:t>BlackBoard</a:t>
            </a:r>
            <a:r>
              <a:rPr lang="en-GB" dirty="0"/>
              <a:t> Keys using the </a:t>
            </a:r>
            <a:r>
              <a:rPr lang="en-GB" b="1" dirty="0" err="1"/>
              <a:t>GetValueAs</a:t>
            </a:r>
            <a:r>
              <a:rPr lang="en-GB" dirty="0" err="1"/>
              <a:t>”DataType</a:t>
            </a:r>
            <a:r>
              <a:rPr lang="en-GB" dirty="0"/>
              <a:t>”, and </a:t>
            </a:r>
            <a:r>
              <a:rPr lang="en-GB" b="1" dirty="0" err="1"/>
              <a:t>SetValueAs</a:t>
            </a:r>
            <a:r>
              <a:rPr lang="en-GB" dirty="0" err="1"/>
              <a:t>”DataType</a:t>
            </a:r>
            <a:r>
              <a:rPr lang="en-GB" dirty="0"/>
              <a:t>” nodes.  </a:t>
            </a:r>
          </a:p>
          <a:p>
            <a:endParaRPr lang="en-GB" dirty="0"/>
          </a:p>
        </p:txBody>
      </p:sp>
      <p:pic>
        <p:nvPicPr>
          <p:cNvPr id="7" name="Picture 6"/>
          <p:cNvPicPr>
            <a:picLocks noChangeAspect="1"/>
          </p:cNvPicPr>
          <p:nvPr/>
        </p:nvPicPr>
        <p:blipFill>
          <a:blip r:embed="rId2"/>
          <a:stretch>
            <a:fillRect/>
          </a:stretch>
        </p:blipFill>
        <p:spPr>
          <a:xfrm>
            <a:off x="4208674" y="2721019"/>
            <a:ext cx="3324225" cy="1047750"/>
          </a:xfrm>
          <a:prstGeom prst="rect">
            <a:avLst/>
          </a:prstGeom>
        </p:spPr>
      </p:pic>
      <p:pic>
        <p:nvPicPr>
          <p:cNvPr id="8" name="Picture 7"/>
          <p:cNvPicPr>
            <a:picLocks noChangeAspect="1"/>
          </p:cNvPicPr>
          <p:nvPr/>
        </p:nvPicPr>
        <p:blipFill>
          <a:blip r:embed="rId3"/>
          <a:stretch>
            <a:fillRect/>
          </a:stretch>
        </p:blipFill>
        <p:spPr>
          <a:xfrm>
            <a:off x="3406844" y="4645431"/>
            <a:ext cx="4927884" cy="1527403"/>
          </a:xfrm>
          <a:prstGeom prst="rect">
            <a:avLst/>
          </a:prstGeom>
        </p:spPr>
      </p:pic>
      <p:sp>
        <p:nvSpPr>
          <p:cNvPr id="9" name="Content Placeholder 5"/>
          <p:cNvSpPr txBox="1">
            <a:spLocks/>
          </p:cNvSpPr>
          <p:nvPr/>
        </p:nvSpPr>
        <p:spPr>
          <a:xfrm>
            <a:off x="8471418" y="4645431"/>
            <a:ext cx="3301482" cy="1492532"/>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Notice how the key is accessed using a Name type.</a:t>
            </a:r>
          </a:p>
        </p:txBody>
      </p:sp>
    </p:spTree>
    <p:extLst>
      <p:ext uri="{BB962C8B-B14F-4D97-AF65-F5344CB8AC3E}">
        <p14:creationId xmlns:p14="http://schemas.microsoft.com/office/powerpoint/2010/main" val="3666381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3202563" cy="535531"/>
          </a:xfrm>
        </p:spPr>
        <p:txBody>
          <a:bodyPr/>
          <a:lstStyle/>
          <a:p>
            <a:r>
              <a:rPr lang="en-GB" dirty="0"/>
              <a:t>Debugging</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42</a:t>
            </a:fld>
            <a:endParaRPr lang="en-GB"/>
          </a:p>
        </p:txBody>
      </p:sp>
      <p:sp>
        <p:nvSpPr>
          <p:cNvPr id="6" name="Content Placeholder 5"/>
          <p:cNvSpPr>
            <a:spLocks noGrp="1"/>
          </p:cNvSpPr>
          <p:nvPr>
            <p:ph idx="1"/>
          </p:nvPr>
        </p:nvSpPr>
        <p:spPr>
          <a:xfrm>
            <a:off x="838200" y="1080655"/>
            <a:ext cx="3034004" cy="5096308"/>
          </a:xfrm>
        </p:spPr>
        <p:txBody>
          <a:bodyPr/>
          <a:lstStyle/>
          <a:p>
            <a:r>
              <a:rPr lang="en-GB" dirty="0"/>
              <a:t>While there are many ways to debug AI, its normally best to test in an isolated case. </a:t>
            </a:r>
          </a:p>
          <a:p>
            <a:endParaRPr lang="en-GB" dirty="0"/>
          </a:p>
          <a:p>
            <a:r>
              <a:rPr lang="en-GB" dirty="0"/>
              <a:t>You can use the tools you looked at in previous weeks to test individual Agents using the debug filter.  </a:t>
            </a:r>
          </a:p>
          <a:p>
            <a:endParaRPr lang="en-GB" dirty="0"/>
          </a:p>
          <a:p>
            <a:r>
              <a:rPr lang="en-GB" dirty="0"/>
              <a:t>Pay close attention to the Blackboard tab to check if Keys have been set, and what to.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2447" y="1569224"/>
            <a:ext cx="7578012" cy="4119169"/>
          </a:xfrm>
          <a:prstGeom prst="rect">
            <a:avLst/>
          </a:prstGeom>
        </p:spPr>
      </p:pic>
    </p:spTree>
    <p:extLst>
      <p:ext uri="{BB962C8B-B14F-4D97-AF65-F5344CB8AC3E}">
        <p14:creationId xmlns:p14="http://schemas.microsoft.com/office/powerpoint/2010/main" val="13334947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4012080" cy="535531"/>
          </a:xfrm>
        </p:spPr>
        <p:txBody>
          <a:bodyPr/>
          <a:lstStyle/>
          <a:p>
            <a:r>
              <a:rPr lang="en-GB" dirty="0"/>
              <a:t>Final Thoughts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43</a:t>
            </a:fld>
            <a:endParaRPr lang="en-GB"/>
          </a:p>
        </p:txBody>
      </p:sp>
      <p:sp>
        <p:nvSpPr>
          <p:cNvPr id="6" name="Content Placeholder 5"/>
          <p:cNvSpPr>
            <a:spLocks noGrp="1"/>
          </p:cNvSpPr>
          <p:nvPr>
            <p:ph idx="1"/>
          </p:nvPr>
        </p:nvSpPr>
        <p:spPr>
          <a:xfrm>
            <a:off x="838200" y="1080655"/>
            <a:ext cx="9538855" cy="5096308"/>
          </a:xfrm>
        </p:spPr>
        <p:txBody>
          <a:bodyPr/>
          <a:lstStyle/>
          <a:p>
            <a:r>
              <a:rPr lang="en-GB" dirty="0"/>
              <a:t>We’ve been over an introduction to Behaviour Trees and how they work within the Unreal Engine.  </a:t>
            </a:r>
          </a:p>
          <a:p>
            <a:endParaRPr lang="en-GB" dirty="0"/>
          </a:p>
          <a:p>
            <a:r>
              <a:rPr lang="en-GB" dirty="0"/>
              <a:t>Next week we’ll be looking a how an AI can perceive the world around it in order to create more interesting Behaviours.</a:t>
            </a:r>
          </a:p>
          <a:p>
            <a:endParaRPr lang="en-GB" dirty="0"/>
          </a:p>
        </p:txBody>
      </p:sp>
    </p:spTree>
    <p:extLst>
      <p:ext uri="{BB962C8B-B14F-4D97-AF65-F5344CB8AC3E}">
        <p14:creationId xmlns:p14="http://schemas.microsoft.com/office/powerpoint/2010/main" val="3713320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8699260" cy="535531"/>
          </a:xfrm>
        </p:spPr>
        <p:txBody>
          <a:bodyPr/>
          <a:lstStyle/>
          <a:p>
            <a:r>
              <a:rPr lang="en-GB" dirty="0"/>
              <a:t>Forum Post Suggestions &amp; Your Work</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44</a:t>
            </a:fld>
            <a:endParaRPr lang="en-GB"/>
          </a:p>
        </p:txBody>
      </p:sp>
      <p:sp>
        <p:nvSpPr>
          <p:cNvPr id="6" name="Content Placeholder 5"/>
          <p:cNvSpPr>
            <a:spLocks noGrp="1"/>
          </p:cNvSpPr>
          <p:nvPr>
            <p:ph idx="1"/>
          </p:nvPr>
        </p:nvSpPr>
        <p:spPr/>
        <p:txBody>
          <a:bodyPr/>
          <a:lstStyle/>
          <a:p>
            <a:r>
              <a:rPr lang="en-GB" dirty="0"/>
              <a:t>Make sure to keep updating the forum posts.</a:t>
            </a:r>
          </a:p>
          <a:p>
            <a:pPr marL="0" indent="0">
              <a:buNone/>
            </a:pPr>
            <a:endParaRPr lang="en-GB" dirty="0"/>
          </a:p>
          <a:p>
            <a:r>
              <a:rPr lang="en-GB" dirty="0"/>
              <a:t>Consider the design of your AI:</a:t>
            </a:r>
          </a:p>
          <a:p>
            <a:pPr lvl="1"/>
            <a:r>
              <a:rPr lang="en-GB" dirty="0"/>
              <a:t>What Tasks will need to be created?</a:t>
            </a:r>
          </a:p>
          <a:p>
            <a:pPr lvl="1"/>
            <a:r>
              <a:rPr lang="en-GB" dirty="0"/>
              <a:t>What Data is required to be created in the Blackboard Asset?</a:t>
            </a:r>
          </a:p>
          <a:p>
            <a:pPr lvl="1"/>
            <a:r>
              <a:rPr lang="en-GB" dirty="0"/>
              <a:t>What Services and Decorators need to be created to set and check this data?</a:t>
            </a:r>
          </a:p>
          <a:p>
            <a:pPr lvl="1"/>
            <a:r>
              <a:rPr lang="en-GB" dirty="0"/>
              <a:t>Are you spawning enemies from a spawned class or will they be placed in the world?</a:t>
            </a:r>
          </a:p>
          <a:p>
            <a:endParaRPr lang="en-GB" dirty="0"/>
          </a:p>
          <a:p>
            <a:r>
              <a:rPr lang="en-GB" dirty="0"/>
              <a:t>Thinking about next weeks lesson:</a:t>
            </a:r>
          </a:p>
          <a:p>
            <a:pPr lvl="1"/>
            <a:r>
              <a:rPr lang="en-GB" dirty="0"/>
              <a:t>How will it perceive the world around it?</a:t>
            </a:r>
          </a:p>
          <a:p>
            <a:pPr lvl="2"/>
            <a:r>
              <a:rPr lang="en-GB" dirty="0"/>
              <a:t>Sight</a:t>
            </a:r>
          </a:p>
          <a:p>
            <a:pPr lvl="2"/>
            <a:r>
              <a:rPr lang="en-GB" dirty="0"/>
              <a:t>Awareness</a:t>
            </a:r>
          </a:p>
          <a:p>
            <a:pPr lvl="1"/>
            <a:endParaRPr lang="en-GB" dirty="0"/>
          </a:p>
          <a:p>
            <a:pPr lvl="1"/>
            <a:endParaRPr lang="en-GB" dirty="0"/>
          </a:p>
        </p:txBody>
      </p:sp>
    </p:spTree>
    <p:extLst>
      <p:ext uri="{BB962C8B-B14F-4D97-AF65-F5344CB8AC3E}">
        <p14:creationId xmlns:p14="http://schemas.microsoft.com/office/powerpoint/2010/main" val="2807349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4008874" cy="535531"/>
          </a:xfrm>
        </p:spPr>
        <p:txBody>
          <a:bodyPr/>
          <a:lstStyle/>
          <a:p>
            <a:r>
              <a:rPr lang="en-GB" dirty="0"/>
              <a:t>For Next Week</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45</a:t>
            </a:fld>
            <a:endParaRPr lang="en-GB"/>
          </a:p>
        </p:txBody>
      </p:sp>
      <p:sp>
        <p:nvSpPr>
          <p:cNvPr id="6" name="Content Placeholder 5"/>
          <p:cNvSpPr>
            <a:spLocks noGrp="1"/>
          </p:cNvSpPr>
          <p:nvPr>
            <p:ph idx="1"/>
          </p:nvPr>
        </p:nvSpPr>
        <p:spPr/>
        <p:txBody>
          <a:bodyPr/>
          <a:lstStyle/>
          <a:p>
            <a:r>
              <a:rPr lang="en-GB" dirty="0"/>
              <a:t>On Blackboard is a shell project that contains everything you need to create an AI Agent that follows a set of path nodes that are place within the level.</a:t>
            </a:r>
          </a:p>
          <a:p>
            <a:endParaRPr lang="en-GB" dirty="0"/>
          </a:p>
          <a:p>
            <a:r>
              <a:rPr lang="en-GB" dirty="0"/>
              <a:t>There is also a written guide as to how to create a working version of the desired behaviours.</a:t>
            </a:r>
          </a:p>
          <a:p>
            <a:endParaRPr lang="en-GB" dirty="0"/>
          </a:p>
          <a:p>
            <a:r>
              <a:rPr lang="en-GB" dirty="0"/>
              <a:t>Make sure you pick this up and give it a go for next week !</a:t>
            </a:r>
          </a:p>
          <a:p>
            <a:endParaRPr lang="en-GB" dirty="0"/>
          </a:p>
          <a:p>
            <a:endParaRPr lang="en-GB" dirty="0"/>
          </a:p>
        </p:txBody>
      </p:sp>
    </p:spTree>
    <p:extLst>
      <p:ext uri="{BB962C8B-B14F-4D97-AF65-F5344CB8AC3E}">
        <p14:creationId xmlns:p14="http://schemas.microsoft.com/office/powerpoint/2010/main" val="2292675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3245844" cy="535531"/>
          </a:xfrm>
        </p:spPr>
        <p:txBody>
          <a:bodyPr/>
          <a:lstStyle/>
          <a:p>
            <a:r>
              <a:rPr lang="en-GB" dirty="0"/>
              <a:t>Cool Reads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46</a:t>
            </a:fld>
            <a:endParaRPr lang="en-GB"/>
          </a:p>
        </p:txBody>
      </p:sp>
      <p:sp>
        <p:nvSpPr>
          <p:cNvPr id="6" name="Content Placeholder 5"/>
          <p:cNvSpPr>
            <a:spLocks noGrp="1"/>
          </p:cNvSpPr>
          <p:nvPr>
            <p:ph idx="1"/>
          </p:nvPr>
        </p:nvSpPr>
        <p:spPr/>
        <p:txBody>
          <a:bodyPr/>
          <a:lstStyle/>
          <a:p>
            <a:r>
              <a:rPr lang="en-GB" dirty="0">
                <a:hlinkClick r:id="rId2"/>
              </a:rPr>
              <a:t>Finite State Machines: Theory &amp; Implementation</a:t>
            </a:r>
            <a:endParaRPr lang="en-GB" dirty="0"/>
          </a:p>
          <a:p>
            <a:endParaRPr lang="en-GB" dirty="0"/>
          </a:p>
          <a:p>
            <a:r>
              <a:rPr lang="en-GB" dirty="0">
                <a:hlinkClick r:id="rId3"/>
              </a:rPr>
              <a:t>Unreal Engine Documentation – Behaviour Tree Nodes</a:t>
            </a:r>
            <a:endParaRPr lang="en-GB" dirty="0"/>
          </a:p>
          <a:p>
            <a:endParaRPr lang="en-GB" dirty="0"/>
          </a:p>
          <a:p>
            <a:r>
              <a:rPr lang="en-GB" dirty="0">
                <a:hlinkClick r:id="rId4"/>
              </a:rPr>
              <a:t>Unreal Engine Documentation – How Unreal Behaviour Trees Differ from Traditional Trees</a:t>
            </a:r>
            <a:endParaRPr lang="en-GB" dirty="0"/>
          </a:p>
          <a:p>
            <a:endParaRPr lang="en-GB" dirty="0"/>
          </a:p>
          <a:p>
            <a:endParaRPr lang="en-GB" dirty="0"/>
          </a:p>
        </p:txBody>
      </p:sp>
    </p:spTree>
    <p:extLst>
      <p:ext uri="{BB962C8B-B14F-4D97-AF65-F5344CB8AC3E}">
        <p14:creationId xmlns:p14="http://schemas.microsoft.com/office/powerpoint/2010/main" val="1492328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1850" y="1906891"/>
            <a:ext cx="3369982" cy="535531"/>
          </a:xfrm>
        </p:spPr>
        <p:txBody>
          <a:bodyPr/>
          <a:lstStyle/>
          <a:p>
            <a:r>
              <a:rPr lang="en-GB" dirty="0"/>
              <a:t>Any Questions?</a:t>
            </a:r>
          </a:p>
        </p:txBody>
      </p:sp>
      <p:sp>
        <p:nvSpPr>
          <p:cNvPr id="8" name="Text Placeholder 7"/>
          <p:cNvSpPr>
            <a:spLocks noGrp="1"/>
          </p:cNvSpPr>
          <p:nvPr>
            <p:ph type="body" idx="1"/>
          </p:nvPr>
        </p:nvSpPr>
        <p:spPr>
          <a:xfrm>
            <a:off x="838200" y="2631970"/>
            <a:ext cx="10515600" cy="1500187"/>
          </a:xfrm>
        </p:spPr>
        <p:txBody>
          <a:bodyPr/>
          <a:lstStyle/>
          <a:p>
            <a:r>
              <a:rPr lang="en-GB" dirty="0"/>
              <a:t>dominic.nash@staffs.ac.uk</a:t>
            </a:r>
            <a:endParaRPr lang="en-GB" dirty="0">
              <a:highlight>
                <a:srgbClr val="FFFF00"/>
              </a:highlight>
            </a:endParaRPr>
          </a:p>
        </p:txBody>
      </p:sp>
      <p:sp>
        <p:nvSpPr>
          <p:cNvPr id="3" name="Date Placeholder 2"/>
          <p:cNvSpPr>
            <a:spLocks noGrp="1"/>
          </p:cNvSpPr>
          <p:nvPr>
            <p:ph type="dt" sz="half" idx="10"/>
          </p:nvPr>
        </p:nvSpPr>
        <p:spPr/>
        <p:txBody>
          <a:bodyPr/>
          <a:lstStyle/>
          <a:p>
            <a:r>
              <a:rPr lang="en-US"/>
              <a:t>Lesson 7</a:t>
            </a:r>
            <a:endParaRPr lang="en-GB" dirty="0"/>
          </a:p>
        </p:txBody>
      </p:sp>
      <p:sp>
        <p:nvSpPr>
          <p:cNvPr id="4" name="Footer Placeholder 3"/>
          <p:cNvSpPr>
            <a:spLocks noGrp="1"/>
          </p:cNvSpPr>
          <p:nvPr>
            <p:ph type="ftr" sz="quarter" idx="11"/>
          </p:nvPr>
        </p:nvSpPr>
        <p:spPr/>
        <p:txBody>
          <a:bodyPr/>
          <a:lstStyle/>
          <a:p>
            <a:r>
              <a:rPr lang="en-GB"/>
              <a:t>AI 1</a:t>
            </a:r>
            <a:endParaRPr lang="en-GB" dirty="0"/>
          </a:p>
        </p:txBody>
      </p:sp>
      <p:sp>
        <p:nvSpPr>
          <p:cNvPr id="5" name="Slide Number Placeholder 4"/>
          <p:cNvSpPr>
            <a:spLocks noGrp="1"/>
          </p:cNvSpPr>
          <p:nvPr>
            <p:ph type="sldNum" sz="quarter" idx="12"/>
          </p:nvPr>
        </p:nvSpPr>
        <p:spPr/>
        <p:txBody>
          <a:bodyPr/>
          <a:lstStyle/>
          <a:p>
            <a:fld id="{21C5D830-FC1E-4257-A8C9-800695176662}" type="slidenum">
              <a:rPr lang="en-GB" smtClean="0"/>
              <a:t>47</a:t>
            </a:fld>
            <a:endParaRPr lang="en-GB"/>
          </a:p>
        </p:txBody>
      </p:sp>
    </p:spTree>
    <p:extLst>
      <p:ext uri="{BB962C8B-B14F-4D97-AF65-F5344CB8AC3E}">
        <p14:creationId xmlns:p14="http://schemas.microsoft.com/office/powerpoint/2010/main" val="1940391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5389059" cy="535531"/>
          </a:xfrm>
        </p:spPr>
        <p:txBody>
          <a:bodyPr/>
          <a:lstStyle/>
          <a:p>
            <a:r>
              <a:rPr lang="en-GB" dirty="0"/>
              <a:t>Finite State Machines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5</a:t>
            </a:fld>
            <a:endParaRPr lang="en-GB"/>
          </a:p>
        </p:txBody>
      </p:sp>
      <p:sp>
        <p:nvSpPr>
          <p:cNvPr id="6" name="Content Placeholder 5"/>
          <p:cNvSpPr>
            <a:spLocks noGrp="1"/>
          </p:cNvSpPr>
          <p:nvPr>
            <p:ph idx="1"/>
          </p:nvPr>
        </p:nvSpPr>
        <p:spPr/>
        <p:txBody>
          <a:bodyPr>
            <a:normAutofit fontScale="92500" lnSpcReduction="10000"/>
          </a:bodyPr>
          <a:lstStyle/>
          <a:p>
            <a:r>
              <a:rPr lang="en-GB" dirty="0"/>
              <a:t>State Machines are the most common approach for reactive behaviours in games as they are easily mastered, however do suffer when it comes to combined or parallel behaviours.  </a:t>
            </a:r>
          </a:p>
          <a:p>
            <a:endParaRPr lang="en-GB" dirty="0"/>
          </a:p>
          <a:p>
            <a:r>
              <a:rPr lang="en-GB" dirty="0"/>
              <a:t>A finite-state machine, or FSM for short, is a model of computation based on a hypothetical machine made of one or more states.  </a:t>
            </a:r>
          </a:p>
          <a:p>
            <a:endParaRPr lang="en-GB" dirty="0"/>
          </a:p>
          <a:p>
            <a:r>
              <a:rPr lang="en-GB" dirty="0"/>
              <a:t>For a standard FSM, only a single state can be active at any one time, so the machine must transition from one state to another in order to perform different actions.  </a:t>
            </a:r>
          </a:p>
          <a:p>
            <a:endParaRPr lang="en-GB" dirty="0"/>
          </a:p>
          <a:p>
            <a:r>
              <a:rPr lang="en-GB" dirty="0"/>
              <a:t>FSMs are commonly used to organize and represent an execution flow, which is useful for implementing AI in games.  </a:t>
            </a:r>
          </a:p>
          <a:p>
            <a:endParaRPr lang="en-GB" dirty="0"/>
          </a:p>
          <a:p>
            <a:r>
              <a:rPr lang="en-GB" dirty="0"/>
              <a:t>At some point you will all probably use / script your own state machines in some fashion.  </a:t>
            </a:r>
          </a:p>
          <a:p>
            <a:endParaRPr lang="en-GB" dirty="0"/>
          </a:p>
          <a:p>
            <a:r>
              <a:rPr lang="en-GB" dirty="0"/>
              <a:t>Unreal Engine 4 and Unity uses them for their approaches to Animation and we’ve been using States within our Game Modes. However state machines are also suited to controlling certain types of AI.  </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979004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5389059" cy="535531"/>
          </a:xfrm>
        </p:spPr>
        <p:txBody>
          <a:bodyPr/>
          <a:lstStyle/>
          <a:p>
            <a:r>
              <a:rPr lang="en-GB" dirty="0"/>
              <a:t>Finite State Machines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6</a:t>
            </a:fld>
            <a:endParaRPr lang="en-GB"/>
          </a:p>
        </p:txBody>
      </p:sp>
      <p:sp>
        <p:nvSpPr>
          <p:cNvPr id="6" name="Content Placeholder 5"/>
          <p:cNvSpPr>
            <a:spLocks noGrp="1"/>
          </p:cNvSpPr>
          <p:nvPr>
            <p:ph idx="1"/>
          </p:nvPr>
        </p:nvSpPr>
        <p:spPr/>
        <p:txBody>
          <a:bodyPr/>
          <a:lstStyle/>
          <a:p>
            <a:r>
              <a:rPr lang="en-GB" dirty="0"/>
              <a:t>Example of a FSM:</a:t>
            </a:r>
          </a:p>
        </p:txBody>
      </p:sp>
      <p:pic>
        <p:nvPicPr>
          <p:cNvPr id="8" name="Picture 2" descr="https://asingleneuron.files.wordpress.com/2013/05/gho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375" y="1657134"/>
            <a:ext cx="771525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415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5389059" cy="535531"/>
          </a:xfrm>
        </p:spPr>
        <p:txBody>
          <a:bodyPr/>
          <a:lstStyle/>
          <a:p>
            <a:r>
              <a:rPr lang="en-GB" dirty="0"/>
              <a:t>Finite State Machines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7</a:t>
            </a:fld>
            <a:endParaRPr lang="en-GB"/>
          </a:p>
        </p:txBody>
      </p:sp>
      <p:sp>
        <p:nvSpPr>
          <p:cNvPr id="6" name="Content Placeholder 5"/>
          <p:cNvSpPr>
            <a:spLocks noGrp="1"/>
          </p:cNvSpPr>
          <p:nvPr>
            <p:ph idx="1"/>
          </p:nvPr>
        </p:nvSpPr>
        <p:spPr/>
        <p:txBody>
          <a:bodyPr/>
          <a:lstStyle/>
          <a:p>
            <a:r>
              <a:rPr lang="en-GB" dirty="0"/>
              <a:t>Example of a FSM:</a:t>
            </a:r>
          </a:p>
        </p:txBody>
      </p:sp>
      <p:pic>
        <p:nvPicPr>
          <p:cNvPr id="10" name="Picture 9">
            <a:extLst>
              <a:ext uri="{FF2B5EF4-FFF2-40B4-BE49-F238E27FC236}">
                <a16:creationId xmlns:a16="http://schemas.microsoft.com/office/drawing/2014/main" id="{C2CB6C3E-A913-4B8B-A32C-0E3F9111788B}"/>
              </a:ext>
            </a:extLst>
          </p:cNvPr>
          <p:cNvPicPr>
            <a:picLocks noChangeAspect="1"/>
          </p:cNvPicPr>
          <p:nvPr/>
        </p:nvPicPr>
        <p:blipFill>
          <a:blip r:embed="rId3"/>
          <a:stretch>
            <a:fillRect/>
          </a:stretch>
        </p:blipFill>
        <p:spPr>
          <a:xfrm>
            <a:off x="2329295" y="1630940"/>
            <a:ext cx="7533409" cy="4546023"/>
          </a:xfrm>
          <a:prstGeom prst="rect">
            <a:avLst/>
          </a:prstGeom>
        </p:spPr>
      </p:pic>
    </p:spTree>
    <p:extLst>
      <p:ext uri="{BB962C8B-B14F-4D97-AF65-F5344CB8AC3E}">
        <p14:creationId xmlns:p14="http://schemas.microsoft.com/office/powerpoint/2010/main" val="219105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5389059" cy="535531"/>
          </a:xfrm>
        </p:spPr>
        <p:txBody>
          <a:bodyPr/>
          <a:lstStyle/>
          <a:p>
            <a:r>
              <a:rPr lang="en-GB" dirty="0"/>
              <a:t>Finite State Machines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8</a:t>
            </a:fld>
            <a:endParaRPr lang="en-GB"/>
          </a:p>
        </p:txBody>
      </p:sp>
      <p:sp>
        <p:nvSpPr>
          <p:cNvPr id="6" name="Content Placeholder 5"/>
          <p:cNvSpPr>
            <a:spLocks noGrp="1"/>
          </p:cNvSpPr>
          <p:nvPr>
            <p:ph idx="1"/>
          </p:nvPr>
        </p:nvSpPr>
        <p:spPr/>
        <p:txBody>
          <a:bodyPr/>
          <a:lstStyle/>
          <a:p>
            <a:r>
              <a:rPr lang="en-GB" dirty="0"/>
              <a:t>It is very possible to set up a Finite State Machine within UE4.</a:t>
            </a:r>
          </a:p>
          <a:p>
            <a:endParaRPr lang="en-GB" dirty="0"/>
          </a:p>
          <a:p>
            <a:r>
              <a:rPr lang="en-GB" dirty="0"/>
              <a:t>You will need to set up:</a:t>
            </a:r>
          </a:p>
          <a:p>
            <a:pPr lvl="1"/>
            <a:r>
              <a:rPr lang="en-GB" b="1" dirty="0"/>
              <a:t>States</a:t>
            </a:r>
            <a:r>
              <a:rPr lang="en-GB" dirty="0"/>
              <a:t> – These are usually Events, but can be separate own classes entirely. </a:t>
            </a:r>
          </a:p>
          <a:p>
            <a:pPr lvl="1"/>
            <a:r>
              <a:rPr lang="en-GB" b="1" dirty="0"/>
              <a:t>Transitions</a:t>
            </a:r>
            <a:r>
              <a:rPr lang="en-GB" dirty="0"/>
              <a:t> – This is how control is passed between States. Uses the “</a:t>
            </a:r>
            <a:r>
              <a:rPr lang="en-GB" dirty="0">
                <a:hlinkClick r:id="rId2"/>
              </a:rPr>
              <a:t>Go To</a:t>
            </a:r>
            <a:r>
              <a:rPr lang="en-GB" dirty="0"/>
              <a:t>” statement. </a:t>
            </a:r>
          </a:p>
          <a:p>
            <a:pPr lvl="1"/>
            <a:r>
              <a:rPr lang="en-GB" b="1" dirty="0"/>
              <a:t>Update</a:t>
            </a:r>
            <a:r>
              <a:rPr lang="en-GB" dirty="0"/>
              <a:t> – This is how we call the Machine to update its code. This is normally created in UE4 using a Timer, as it gives control over update frequency.  </a:t>
            </a:r>
          </a:p>
          <a:p>
            <a:pPr lvl="1"/>
            <a:endParaRPr lang="en-GB" dirty="0"/>
          </a:p>
          <a:p>
            <a:r>
              <a:rPr lang="en-GB" dirty="0"/>
              <a:t>The approach:</a:t>
            </a:r>
          </a:p>
          <a:p>
            <a:pPr lvl="1"/>
            <a:r>
              <a:rPr lang="en-GB" dirty="0"/>
              <a:t>Every update the current State runs its code. </a:t>
            </a:r>
          </a:p>
          <a:p>
            <a:pPr lvl="1"/>
            <a:r>
              <a:rPr lang="en-GB" dirty="0"/>
              <a:t>Each States code contains branching logic as to which state to “Go To” on the next update (this can be itself). </a:t>
            </a:r>
          </a:p>
          <a:p>
            <a:pPr lvl="1"/>
            <a:endParaRPr lang="en-GB" dirty="0"/>
          </a:p>
          <a:p>
            <a:r>
              <a:rPr lang="en-GB" dirty="0"/>
              <a:t>It is even possible to create a Concurrent / Stack based state machines, which execute more than one state at a time. </a:t>
            </a:r>
          </a:p>
        </p:txBody>
      </p:sp>
    </p:spTree>
    <p:extLst>
      <p:ext uri="{BB962C8B-B14F-4D97-AF65-F5344CB8AC3E}">
        <p14:creationId xmlns:p14="http://schemas.microsoft.com/office/powerpoint/2010/main" val="191588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4302223" cy="535531"/>
          </a:xfrm>
        </p:spPr>
        <p:txBody>
          <a:bodyPr/>
          <a:lstStyle/>
          <a:p>
            <a:r>
              <a:rPr lang="en-GB" dirty="0"/>
              <a:t>Behaviour Trees</a:t>
            </a:r>
          </a:p>
        </p:txBody>
      </p:sp>
      <p:sp>
        <p:nvSpPr>
          <p:cNvPr id="3" name="Date Placeholder 2"/>
          <p:cNvSpPr>
            <a:spLocks noGrp="1"/>
          </p:cNvSpPr>
          <p:nvPr>
            <p:ph type="dt" sz="half" idx="10"/>
          </p:nvPr>
        </p:nvSpPr>
        <p:spPr/>
        <p:txBody>
          <a:bodyPr/>
          <a:lstStyle/>
          <a:p>
            <a:r>
              <a:rPr lang="en-US"/>
              <a:t>Lesson 7</a:t>
            </a:r>
            <a:endParaRPr lang="en-GB"/>
          </a:p>
        </p:txBody>
      </p:sp>
      <p:sp>
        <p:nvSpPr>
          <p:cNvPr id="4" name="Footer Placeholder 3"/>
          <p:cNvSpPr>
            <a:spLocks noGrp="1"/>
          </p:cNvSpPr>
          <p:nvPr>
            <p:ph type="ftr" sz="quarter" idx="11"/>
          </p:nvPr>
        </p:nvSpPr>
        <p:spPr/>
        <p:txBody>
          <a:bodyPr/>
          <a:lstStyle/>
          <a:p>
            <a:r>
              <a:rPr lang="en-GB"/>
              <a:t>AI 1</a:t>
            </a:r>
          </a:p>
        </p:txBody>
      </p:sp>
      <p:sp>
        <p:nvSpPr>
          <p:cNvPr id="5" name="Slide Number Placeholder 4"/>
          <p:cNvSpPr>
            <a:spLocks noGrp="1"/>
          </p:cNvSpPr>
          <p:nvPr>
            <p:ph type="sldNum" sz="quarter" idx="12"/>
          </p:nvPr>
        </p:nvSpPr>
        <p:spPr/>
        <p:txBody>
          <a:bodyPr/>
          <a:lstStyle/>
          <a:p>
            <a:fld id="{21C5D830-FC1E-4257-A8C9-800695176662}" type="slidenum">
              <a:rPr lang="en-GB" smtClean="0"/>
              <a:t>9</a:t>
            </a:fld>
            <a:endParaRPr lang="en-GB"/>
          </a:p>
        </p:txBody>
      </p:sp>
      <p:sp>
        <p:nvSpPr>
          <p:cNvPr id="6" name="Content Placeholder 5"/>
          <p:cNvSpPr>
            <a:spLocks noGrp="1"/>
          </p:cNvSpPr>
          <p:nvPr>
            <p:ph idx="1"/>
          </p:nvPr>
        </p:nvSpPr>
        <p:spPr>
          <a:xfrm>
            <a:off x="838200" y="1080655"/>
            <a:ext cx="10515600" cy="2688912"/>
          </a:xfrm>
        </p:spPr>
        <p:txBody>
          <a:bodyPr>
            <a:normAutofit fontScale="92500" lnSpcReduction="10000"/>
          </a:bodyPr>
          <a:lstStyle/>
          <a:p>
            <a:r>
              <a:rPr lang="en-GB" dirty="0"/>
              <a:t>Unlike a Finite State Machine, or many other systems used for AI programming, a behaviour tree is a tree of hierarchical nodes that control the flow of decision making of an AI entity.</a:t>
            </a:r>
          </a:p>
          <a:p>
            <a:pPr lvl="1"/>
            <a:r>
              <a:rPr lang="en-GB" dirty="0"/>
              <a:t>They are event driven, which means they’re much easier to control compared to a  FSM</a:t>
            </a:r>
          </a:p>
          <a:p>
            <a:endParaRPr lang="en-GB" dirty="0"/>
          </a:p>
          <a:p>
            <a:r>
              <a:rPr lang="en-GB" dirty="0"/>
              <a:t>At the very extents of the tree are the leaves, or leaf nodes.  These are commands that directly control the AI entity.  </a:t>
            </a:r>
          </a:p>
          <a:p>
            <a:endParaRPr lang="en-GB" dirty="0"/>
          </a:p>
          <a:p>
            <a:r>
              <a:rPr lang="en-GB" dirty="0"/>
              <a:t>Between the root and the leaves are various types of utility nodes (branches) that control flow towards the leaf nodes.  </a:t>
            </a:r>
          </a:p>
          <a:p>
            <a:endParaRPr lang="en-GB" dirty="0"/>
          </a:p>
          <a:p>
            <a:endParaRPr lang="en-GB" dirty="0"/>
          </a:p>
        </p:txBody>
      </p:sp>
      <p:pic>
        <p:nvPicPr>
          <p:cNvPr id="7" name="Picture 2" descr="https://outforafight.files.wordpress.com/2014/07/selecto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599" y="3821229"/>
            <a:ext cx="7815050" cy="2355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293710"/>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666666"/>
      </a:dk2>
      <a:lt2>
        <a:srgbClr val="CCCCCC"/>
      </a:lt2>
      <a:accent1>
        <a:srgbClr val="D70926"/>
      </a:accent1>
      <a:accent2>
        <a:srgbClr val="D73E6F"/>
      </a:accent2>
      <a:accent3>
        <a:srgbClr val="0099CC"/>
      </a:accent3>
      <a:accent4>
        <a:srgbClr val="C9D339"/>
      </a:accent4>
      <a:accent5>
        <a:srgbClr val="003455"/>
      </a:accent5>
      <a:accent6>
        <a:srgbClr val="CCCCCC"/>
      </a:accent6>
      <a:hlink>
        <a:srgbClr val="D70926"/>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2075</TotalTime>
  <Words>3559</Words>
  <Application>Microsoft Office PowerPoint</Application>
  <PresentationFormat>Widescreen</PresentationFormat>
  <Paragraphs>513</Paragraphs>
  <Slides>47</Slides>
  <Notes>3</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Tahoma</vt:lpstr>
      <vt:lpstr>Verdana</vt:lpstr>
      <vt:lpstr>Office Theme</vt:lpstr>
      <vt:lpstr>AI in Unreal Engine 4 - 1</vt:lpstr>
      <vt:lpstr>Welcome</vt:lpstr>
      <vt:lpstr>AI in Games</vt:lpstr>
      <vt:lpstr>AI in Games</vt:lpstr>
      <vt:lpstr>Finite State Machines</vt:lpstr>
      <vt:lpstr>Finite State Machines</vt:lpstr>
      <vt:lpstr>Finite State Machines</vt:lpstr>
      <vt:lpstr>Finite State Machines</vt:lpstr>
      <vt:lpstr>Behaviour Trees</vt:lpstr>
      <vt:lpstr>Behaviour Trees</vt:lpstr>
      <vt:lpstr>Behaviour Trees in UE4</vt:lpstr>
      <vt:lpstr>Behaviour Trees – Node Types</vt:lpstr>
      <vt:lpstr>Composite Nodes</vt:lpstr>
      <vt:lpstr>Composite - Selector</vt:lpstr>
      <vt:lpstr>Composite - Selector</vt:lpstr>
      <vt:lpstr>Composite - Sequence</vt:lpstr>
      <vt:lpstr>Composite - Sequence</vt:lpstr>
      <vt:lpstr>Composite – Simple Parallel</vt:lpstr>
      <vt:lpstr>PowerPoint Presentation</vt:lpstr>
      <vt:lpstr>Services</vt:lpstr>
      <vt:lpstr>Decorators</vt:lpstr>
      <vt:lpstr>Tasks</vt:lpstr>
      <vt:lpstr>Assets Related to Behaviour Trees in UE4</vt:lpstr>
      <vt:lpstr>AI Controller &amp; Character Assets</vt:lpstr>
      <vt:lpstr>Behaviour Tree Asset</vt:lpstr>
      <vt:lpstr>Custom Behaviour Tree Nodes</vt:lpstr>
      <vt:lpstr>Custom Behaviour Tree Nodes</vt:lpstr>
      <vt:lpstr>Adding Nodes to a Behaviour Tree</vt:lpstr>
      <vt:lpstr>Adding Nodes to a Behaviour Tree</vt:lpstr>
      <vt:lpstr>Blueprint - Service</vt:lpstr>
      <vt:lpstr>Blueprint - Tasks</vt:lpstr>
      <vt:lpstr>Blueprint - Decorator</vt:lpstr>
      <vt:lpstr>Handling Data – Blackboard Asset</vt:lpstr>
      <vt:lpstr>Handling Data – Blackboard Asset</vt:lpstr>
      <vt:lpstr>Blackboard Asset</vt:lpstr>
      <vt:lpstr>Blackboard Asset – Keys</vt:lpstr>
      <vt:lpstr>Blackboard Asset – Keys</vt:lpstr>
      <vt:lpstr>Accessing Keys – Behaviour Tree</vt:lpstr>
      <vt:lpstr>Accessing Keys – Behaviour Tree Nodes</vt:lpstr>
      <vt:lpstr>Accessing Keys – Behaviour Tree Nodes</vt:lpstr>
      <vt:lpstr>Accessing Keys – Outside of Behaviour Trees</vt:lpstr>
      <vt:lpstr>Debugging</vt:lpstr>
      <vt:lpstr>Final Thoughts</vt:lpstr>
      <vt:lpstr>Forum Post Suggestions &amp; Your Work</vt:lpstr>
      <vt:lpstr>For Next Week</vt:lpstr>
      <vt:lpstr>Cool Reads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ModuleIntroduction</dc:title>
  <dc:subject>Module Introduction</dc:subject>
  <dc:creator>Stuart Butler</dc:creator>
  <cp:keywords>GAME40212</cp:keywords>
  <dc:description>Lesson 1</dc:description>
  <cp:lastModifiedBy>GURNEY Adrian</cp:lastModifiedBy>
  <cp:revision>322</cp:revision>
  <dcterms:created xsi:type="dcterms:W3CDTF">2015-02-18T15:03:27Z</dcterms:created>
  <dcterms:modified xsi:type="dcterms:W3CDTF">2018-02-27T18:38:12Z</dcterms:modified>
  <cp:category>Lecture</cp:category>
  <cp:contentStatus>In Development</cp:contentStatus>
</cp:coreProperties>
</file>